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1196" r:id="rId2"/>
    <p:sldId id="1336" r:id="rId3"/>
    <p:sldId id="1296" r:id="rId4"/>
    <p:sldId id="1338" r:id="rId5"/>
    <p:sldId id="1297" r:id="rId6"/>
    <p:sldId id="1308" r:id="rId7"/>
    <p:sldId id="1299" r:id="rId8"/>
    <p:sldId id="1300" r:id="rId9"/>
    <p:sldId id="1309" r:id="rId10"/>
    <p:sldId id="1278" r:id="rId11"/>
    <p:sldId id="1279" r:id="rId12"/>
    <p:sldId id="1281" r:id="rId13"/>
    <p:sldId id="1282" r:id="rId14"/>
    <p:sldId id="1285" r:id="rId15"/>
    <p:sldId id="1286" r:id="rId16"/>
    <p:sldId id="1291" r:id="rId17"/>
    <p:sldId id="1339" r:id="rId18"/>
    <p:sldId id="1301" r:id="rId19"/>
    <p:sldId id="1302" r:id="rId20"/>
    <p:sldId id="1292" r:id="rId21"/>
    <p:sldId id="1340" r:id="rId22"/>
    <p:sldId id="1293" r:id="rId23"/>
    <p:sldId id="1320" r:id="rId24"/>
    <p:sldId id="1319" r:id="rId25"/>
    <p:sldId id="1323" r:id="rId26"/>
    <p:sldId id="1244" r:id="rId27"/>
    <p:sldId id="1322" r:id="rId28"/>
    <p:sldId id="1314" r:id="rId29"/>
    <p:sldId id="1324" r:id="rId30"/>
    <p:sldId id="1315" r:id="rId31"/>
    <p:sldId id="1317" r:id="rId32"/>
    <p:sldId id="1321" r:id="rId33"/>
    <p:sldId id="1316" r:id="rId34"/>
    <p:sldId id="1219" r:id="rId35"/>
    <p:sldId id="1222" r:id="rId36"/>
    <p:sldId id="1218" r:id="rId37"/>
    <p:sldId id="1325" r:id="rId38"/>
    <p:sldId id="1326" r:id="rId39"/>
    <p:sldId id="1332" r:id="rId40"/>
    <p:sldId id="1330" r:id="rId41"/>
    <p:sldId id="1331" r:id="rId42"/>
    <p:sldId id="1334" r:id="rId43"/>
    <p:sldId id="1249" r:id="rId44"/>
    <p:sldId id="1312" r:id="rId45"/>
    <p:sldId id="1333" r:id="rId46"/>
    <p:sldId id="1303" r:id="rId47"/>
    <p:sldId id="1304" r:id="rId48"/>
    <p:sldId id="1305" r:id="rId49"/>
    <p:sldId id="1341" r:id="rId50"/>
    <p:sldId id="1342" r:id="rId51"/>
  </p:sldIdLst>
  <p:sldSz cx="9144000" cy="6858000" type="screen4x3"/>
  <p:notesSz cx="6858000" cy="914400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00CC00"/>
    <a:srgbClr val="FFFF00"/>
    <a:srgbClr val="009900"/>
    <a:srgbClr val="66FF33"/>
    <a:srgbClr val="FF0066"/>
    <a:srgbClr val="CCFFCC"/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2727" autoAdjust="0"/>
    <p:restoredTop sz="93971" autoAdjust="0"/>
  </p:normalViewPr>
  <p:slideViewPr>
    <p:cSldViewPr>
      <p:cViewPr varScale="1">
        <p:scale>
          <a:sx n="74" d="100"/>
          <a:sy n="74" d="100"/>
        </p:scale>
        <p:origin x="18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14.xml"/><Relationship Id="rId2" Type="http://schemas.openxmlformats.org/officeDocument/2006/relationships/slide" Target="slides/slide13.xml"/><Relationship Id="rId1" Type="http://schemas.openxmlformats.org/officeDocument/2006/relationships/slide" Target="slides/slide12.xml"/><Relationship Id="rId5" Type="http://schemas.openxmlformats.org/officeDocument/2006/relationships/slide" Target="slides/slide24.xml"/><Relationship Id="rId4" Type="http://schemas.openxmlformats.org/officeDocument/2006/relationships/slide" Target="slides/slide2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4" Type="http://schemas.openxmlformats.org/officeDocument/2006/relationships/image" Target="../media/image2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F15F31F3-FC53-4C8B-BB20-8205BE9AACF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C9F2DA62-EEE6-46F5-A6E0-A4141DFC89A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7AE4E9A4-939F-4A06-BC07-1274B43E9DD0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3" name="Rectangle 5">
            <a:extLst>
              <a:ext uri="{FF2B5EF4-FFF2-40B4-BE49-F238E27FC236}">
                <a16:creationId xmlns:a16="http://schemas.microsoft.com/office/drawing/2014/main" id="{FECC494B-CF55-452A-A899-0E66F2C93EE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22534" name="Rectangle 6">
            <a:extLst>
              <a:ext uri="{FF2B5EF4-FFF2-40B4-BE49-F238E27FC236}">
                <a16:creationId xmlns:a16="http://schemas.microsoft.com/office/drawing/2014/main" id="{D5773648-9862-43F9-A8A7-15B24EDF8E6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2535" name="Rectangle 7">
            <a:extLst>
              <a:ext uri="{FF2B5EF4-FFF2-40B4-BE49-F238E27FC236}">
                <a16:creationId xmlns:a16="http://schemas.microsoft.com/office/drawing/2014/main" id="{C44AE47F-B281-40E9-82B5-1D09DB1DA36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DA205D7A-5BFA-47A4-A614-F14662053C15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DBC42D72-87D2-438E-9590-27663581A4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4524DAF8-9888-44A6-86F5-8BA1B1E1BD2E}" type="slidenum">
              <a:rPr lang="en-US" altLang="zh-TW"/>
              <a:pPr>
                <a:spcBef>
                  <a:spcPct val="0"/>
                </a:spcBef>
              </a:pPr>
              <a:t>11</a:t>
            </a:fld>
            <a:endParaRPr lang="en-US" altLang="zh-TW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E8BB81E9-88C9-4024-8E79-35396CED5F5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862013" y="750888"/>
            <a:ext cx="4946650" cy="3709987"/>
          </a:xfrm>
          <a:ln cap="flat">
            <a:solidFill>
              <a:schemeClr val="tx1"/>
            </a:solidFill>
          </a:ln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37048F16-98D8-473F-A4EF-BD59E2028EB5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eaLnBrk="1" hangingPunct="1">
              <a:spcBef>
                <a:spcPct val="0"/>
              </a:spcBef>
            </a:pPr>
            <a:r>
              <a:rPr lang="zh-TW" altLang="en-US"/>
              <a:t>在我們的日常生活中，存在著許多對立的關係。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42BE7169-B824-412D-8AE1-22DE8D2203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78E56126-B239-4D3E-B480-78A3A8BA12E2}" type="slidenum">
              <a:rPr lang="en-US" altLang="zh-TW"/>
              <a:pPr>
                <a:spcBef>
                  <a:spcPct val="0"/>
                </a:spcBef>
              </a:pPr>
              <a:t>26</a:t>
            </a:fld>
            <a:endParaRPr lang="en-US" altLang="zh-TW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A942A64B-F8E6-4A55-A068-D94E2410B3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61AA944D-7B52-408F-B307-0E0195DFF8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D76F6B9-F6CE-4BF6-A010-61EF025B316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050B19F-8B22-4274-A658-FC9DAA84056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C62B004-CCDF-472A-88DC-4846D4E4700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03D111-C90A-4107-B512-D239EE739C17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67856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1DE66FD-4C3D-42E1-874D-8557C4FA350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A1B5471-E70D-432F-98A7-DAB9A99ADDA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CF98A8C-EFFE-4FEC-8F01-8B2089CB5D5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7D9745-4974-4199-9F8D-1AB8742A9EB4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17708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F157509-2CE2-4A24-A0F0-2246CED2BF0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B4BBEF3-9983-43B1-90A2-1BCE8C107F0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A3B569E-3E3C-40D1-9CD0-0416A6F404C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7828EB-4E72-4591-8632-08C34F2ABF2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89966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5BBDBD0-F512-4A22-9FC6-BDCAAB69C04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E39ABD5-2348-46C0-BB91-6D55B21B644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110D6D4-B686-4105-95CE-6F2B9E9AE22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03D3FA-77D2-4CE7-ACE3-5B3E4141CA34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14352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018285B-6CFE-4FAF-BD8F-04571138913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8FBC171-CC78-4DC2-8B1A-173DDAECDBB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3E5EC0B-17B6-47CF-AD9B-B1AF012E76A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29B1334-F1F4-4307-9183-5665D09D4EF6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02007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C2000F-3F96-4472-ABFA-DF0B8EA167A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5E4F0C-1DE7-4335-8916-A307A591B0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2D2FD2-67CA-421F-AF34-6D51467B76C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D972C7-4A4C-410E-85A2-D571BD4CF544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51344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B82B28F-AD5B-486E-B6F2-D26689A022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73CB084-3798-4309-96AB-DE14550032C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CA22C559-A648-42D3-AC74-62F6D367735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0462A7-BD2C-4DAB-8A32-1BB7831C3CA4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5684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6CC5020-96FD-4123-A7E7-3397303D83C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406604D-4186-4B94-B230-EB87A13AFD0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672EA15-7212-46DE-9F94-7AEF6E4E835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22E6D5-F496-400E-AF17-5C2C5F4B4EC0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4810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B2B045A-BAFB-4D99-B06D-9D30D00BE99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4A65786-73A4-4B72-A098-4CB134CD398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C2997AC-51E3-484A-9747-A50B33F37AD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DD0A627-1391-4F17-B60D-FF274CD64F4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95054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09D4E6-8C1B-4677-B88D-0F9D2F90207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45FFB3-C503-416D-8013-92C6699BC4A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6A64C1-B2FC-44FC-AAC8-3635797A30B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2A7093-AA12-487B-9740-A9D3E2CD618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04481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E2BBD5-5096-4CA1-90FD-936D6AEA302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E8C7F2-CB37-4A19-BCA4-BE0BA820129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418086-9B48-4F63-9C1E-E045AC9C309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826905-EAA9-4C4C-80CF-2BF1D4FBA22A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75292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94321030-5B43-4B09-B0B1-B32A8D49A7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C7A19925-93EF-4EAE-A07B-AF888DE013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AB6A1987-6264-4E15-9A05-1DE122A7687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2E43C227-A55F-43B7-9C4C-1D57771A85E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A954BE30-C808-4CFC-972A-3FAF569461A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235E6408-9936-43FF-BDEE-61C6E28FB8EA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0.wmf"/><Relationship Id="rId5" Type="http://schemas.openxmlformats.org/officeDocument/2006/relationships/image" Target="../media/image17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9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2.png"/><Relationship Id="rId4" Type="http://schemas.openxmlformats.org/officeDocument/2006/relationships/image" Target="../media/image21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6.jpeg"/><Relationship Id="rId5" Type="http://schemas.openxmlformats.org/officeDocument/2006/relationships/image" Target="../media/image24.wmf"/><Relationship Id="rId4" Type="http://schemas.openxmlformats.org/officeDocument/2006/relationships/oleObject" Target="../embeddings/oleObject6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8.jpeg"/><Relationship Id="rId4" Type="http://schemas.openxmlformats.org/officeDocument/2006/relationships/image" Target="../media/image27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3.jpeg"/><Relationship Id="rId4" Type="http://schemas.openxmlformats.org/officeDocument/2006/relationships/image" Target="../media/image24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標題 1">
            <a:extLst>
              <a:ext uri="{FF2B5EF4-FFF2-40B4-BE49-F238E27FC236}">
                <a16:creationId xmlns:a16="http://schemas.microsoft.com/office/drawing/2014/main" id="{CE1F465B-CD44-4FFF-AECC-41B94D47F5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5175"/>
            <a:ext cx="7702550" cy="1584325"/>
          </a:xfrm>
        </p:spPr>
        <p:txBody>
          <a:bodyPr/>
          <a:lstStyle/>
          <a:p>
            <a:r>
              <a:rPr lang="zh-TW" altLang="en-US" sz="8800" b="1">
                <a:solidFill>
                  <a:srgbClr val="C00000"/>
                </a:solidFill>
              </a:rPr>
              <a:t>看待之道</a:t>
            </a:r>
          </a:p>
        </p:txBody>
      </p:sp>
      <p:sp>
        <p:nvSpPr>
          <p:cNvPr id="3075" name="副標題 2">
            <a:extLst>
              <a:ext uri="{FF2B5EF4-FFF2-40B4-BE49-F238E27FC236}">
                <a16:creationId xmlns:a16="http://schemas.microsoft.com/office/drawing/2014/main" id="{AE272827-A776-4E9A-9A1B-40173D0512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3350" y="5445125"/>
            <a:ext cx="6400800" cy="714375"/>
          </a:xfrm>
        </p:spPr>
        <p:txBody>
          <a:bodyPr/>
          <a:lstStyle/>
          <a:p>
            <a:r>
              <a:rPr lang="zh-TW" altLang="en-US" b="1">
                <a:solidFill>
                  <a:srgbClr val="7030A0"/>
                </a:solidFill>
              </a:rPr>
              <a:t>第</a:t>
            </a:r>
            <a:r>
              <a:rPr lang="en-US" altLang="zh-TW" b="1">
                <a:solidFill>
                  <a:srgbClr val="7030A0"/>
                </a:solidFill>
              </a:rPr>
              <a:t>2</a:t>
            </a:r>
            <a:r>
              <a:rPr lang="zh-TW" altLang="en-US" b="1">
                <a:solidFill>
                  <a:srgbClr val="7030A0"/>
                </a:solidFill>
              </a:rPr>
              <a:t>週</a:t>
            </a:r>
            <a:endParaRPr lang="zh-TW" altLang="en-US"/>
          </a:p>
        </p:txBody>
      </p:sp>
      <p:pic>
        <p:nvPicPr>
          <p:cNvPr id="3076" name="圖片 2">
            <a:extLst>
              <a:ext uri="{FF2B5EF4-FFF2-40B4-BE49-F238E27FC236}">
                <a16:creationId xmlns:a16="http://schemas.microsoft.com/office/drawing/2014/main" id="{27EC82F6-D606-4677-8A15-8C427E346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563" y="2470150"/>
            <a:ext cx="5184775" cy="290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標題 1">
            <a:extLst>
              <a:ext uri="{FF2B5EF4-FFF2-40B4-BE49-F238E27FC236}">
                <a16:creationId xmlns:a16="http://schemas.microsoft.com/office/drawing/2014/main" id="{01CA63F0-8C5C-4610-89EF-BC33712FD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模糊論</a:t>
            </a:r>
            <a:endParaRPr lang="zh-TW" altLang="en-US" sz="6600" b="1">
              <a:solidFill>
                <a:srgbClr val="3333FF"/>
              </a:solidFill>
            </a:endParaRPr>
          </a:p>
        </p:txBody>
      </p:sp>
      <p:sp>
        <p:nvSpPr>
          <p:cNvPr id="12291" name="內容版面配置區 2">
            <a:extLst>
              <a:ext uri="{FF2B5EF4-FFF2-40B4-BE49-F238E27FC236}">
                <a16:creationId xmlns:a16="http://schemas.microsoft.com/office/drawing/2014/main" id="{4672F981-E9C3-4F0C-8F6B-11C40AACB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凡事：程度問題  （各式分佈）</a:t>
            </a:r>
            <a:endParaRPr lang="en-US" altLang="zh-TW" b="1">
              <a:solidFill>
                <a:srgbClr val="009900"/>
              </a:solidFill>
            </a:endParaRPr>
          </a:p>
          <a:p>
            <a:endParaRPr lang="zh-TW" altLang="en-US" b="1">
              <a:solidFill>
                <a:srgbClr val="009900"/>
              </a:solidFill>
            </a:endParaRPr>
          </a:p>
        </p:txBody>
      </p:sp>
      <p:pic>
        <p:nvPicPr>
          <p:cNvPr id="12292" name="Picture 1028" descr="分布曲線-2">
            <a:extLst>
              <a:ext uri="{FF2B5EF4-FFF2-40B4-BE49-F238E27FC236}">
                <a16:creationId xmlns:a16="http://schemas.microsoft.com/office/drawing/2014/main" id="{654447B9-D438-44C9-83E7-A3920F422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3060700"/>
            <a:ext cx="2044700" cy="237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圖片 1">
            <a:extLst>
              <a:ext uri="{FF2B5EF4-FFF2-40B4-BE49-F238E27FC236}">
                <a16:creationId xmlns:a16="http://schemas.microsoft.com/office/drawing/2014/main" id="{686F76F3-03E9-4FBC-88A6-869025A0A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88" y="3060700"/>
            <a:ext cx="5719762" cy="25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B4FAC908-9BC5-4268-8502-53B71A9302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pPr eaLnBrk="1" hangingPunct="1"/>
            <a:r>
              <a:rPr lang="zh-TW" altLang="en-US" sz="7200" b="1">
                <a:solidFill>
                  <a:srgbClr val="3333FF"/>
                </a:solidFill>
              </a:rPr>
              <a:t>模糊思考</a:t>
            </a:r>
          </a:p>
        </p:txBody>
      </p:sp>
      <p:graphicFrame>
        <p:nvGraphicFramePr>
          <p:cNvPr id="13315" name="Object 3">
            <a:extLst>
              <a:ext uri="{FF2B5EF4-FFF2-40B4-BE49-F238E27FC236}">
                <a16:creationId xmlns:a16="http://schemas.microsoft.com/office/drawing/2014/main" id="{DE04FD00-07A5-4DC6-ACFF-4CDDDB930ECC}"/>
              </a:ext>
            </a:extLst>
          </p:cNvPr>
          <p:cNvGraphicFramePr>
            <a:graphicFrameLocks/>
          </p:cNvGraphicFramePr>
          <p:nvPr/>
        </p:nvGraphicFramePr>
        <p:xfrm>
          <a:off x="6467475" y="2590800"/>
          <a:ext cx="914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0" name="美工圖案" r:id="rId4" imgW="3660013" imgH="3660013" progId="MS_ClipArt_Gallery.2">
                  <p:embed/>
                </p:oleObj>
              </mc:Choice>
              <mc:Fallback>
                <p:oleObj name="美工圖案" r:id="rId4" imgW="3660013" imgH="3660013" progId="MS_ClipArt_Gallery.2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7475" y="2590800"/>
                        <a:ext cx="9144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6" name="Object 4">
            <a:extLst>
              <a:ext uri="{FF2B5EF4-FFF2-40B4-BE49-F238E27FC236}">
                <a16:creationId xmlns:a16="http://schemas.microsoft.com/office/drawing/2014/main" id="{E93531BA-CEBB-42EA-BE2E-C424ACC58410}"/>
              </a:ext>
            </a:extLst>
          </p:cNvPr>
          <p:cNvGraphicFramePr>
            <a:graphicFrameLocks/>
          </p:cNvGraphicFramePr>
          <p:nvPr/>
        </p:nvGraphicFramePr>
        <p:xfrm>
          <a:off x="3581400" y="4491038"/>
          <a:ext cx="1371600" cy="1312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1" name="美工圖案" r:id="rId6" imgW="1880459" imgH="2427591" progId="MS_ClipArt_Gallery.2">
                  <p:embed/>
                </p:oleObj>
              </mc:Choice>
              <mc:Fallback>
                <p:oleObj name="美工圖案" r:id="rId6" imgW="1880459" imgH="2427591" progId="MS_ClipArt_Gallery.2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4491038"/>
                        <a:ext cx="1371600" cy="1312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7" name="Object 5">
            <a:extLst>
              <a:ext uri="{FF2B5EF4-FFF2-40B4-BE49-F238E27FC236}">
                <a16:creationId xmlns:a16="http://schemas.microsoft.com/office/drawing/2014/main" id="{BCF92707-8E1B-4268-8F01-178CC1185AD8}"/>
              </a:ext>
            </a:extLst>
          </p:cNvPr>
          <p:cNvGraphicFramePr>
            <a:graphicFrameLocks/>
          </p:cNvGraphicFramePr>
          <p:nvPr/>
        </p:nvGraphicFramePr>
        <p:xfrm>
          <a:off x="1155700" y="4611688"/>
          <a:ext cx="1282700" cy="1023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2" name="美工圖案" r:id="rId8" imgW="1529149" imgH="1685012" progId="MS_ClipArt_Gallery.2">
                  <p:embed/>
                </p:oleObj>
              </mc:Choice>
              <mc:Fallback>
                <p:oleObj name="美工圖案" r:id="rId8" imgW="1529149" imgH="1685012" progId="MS_ClipArt_Gallery.2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5700" y="4611688"/>
                        <a:ext cx="1282700" cy="1023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8" name="Rectangle 6">
            <a:extLst>
              <a:ext uri="{FF2B5EF4-FFF2-40B4-BE49-F238E27FC236}">
                <a16:creationId xmlns:a16="http://schemas.microsoft.com/office/drawing/2014/main" id="{1944E85D-6364-4BB4-B7C7-AFF477E9B2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3581400"/>
            <a:ext cx="22098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defTabSz="7620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TW" altLang="en-US" b="1">
                <a:solidFill>
                  <a:srgbClr val="009900"/>
                </a:solidFill>
                <a:latin typeface="新細明體" panose="02020500000000000000" pitchFamily="18" charset="-120"/>
              </a:rPr>
              <a:t>爭執</a:t>
            </a:r>
          </a:p>
        </p:txBody>
      </p:sp>
      <p:sp>
        <p:nvSpPr>
          <p:cNvPr id="13319" name="Rectangle 7">
            <a:extLst>
              <a:ext uri="{FF2B5EF4-FFF2-40B4-BE49-F238E27FC236}">
                <a16:creationId xmlns:a16="http://schemas.microsoft.com/office/drawing/2014/main" id="{09CAD571-CF11-47C0-915F-C111565E0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3276600"/>
            <a:ext cx="14478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defTabSz="7620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TW" altLang="en-US" b="1">
                <a:solidFill>
                  <a:srgbClr val="009900"/>
                </a:solidFill>
                <a:latin typeface="新細明體" panose="02020500000000000000" pitchFamily="18" charset="-120"/>
              </a:rPr>
              <a:t>長短</a:t>
            </a:r>
          </a:p>
        </p:txBody>
      </p:sp>
      <p:sp>
        <p:nvSpPr>
          <p:cNvPr id="13320" name="Rectangle 8">
            <a:extLst>
              <a:ext uri="{FF2B5EF4-FFF2-40B4-BE49-F238E27FC236}">
                <a16:creationId xmlns:a16="http://schemas.microsoft.com/office/drawing/2014/main" id="{9441B953-44DD-4618-A0C0-88C84F308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5791200"/>
            <a:ext cx="19812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defTabSz="7620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TW" altLang="en-US" b="1">
                <a:solidFill>
                  <a:srgbClr val="009900"/>
                </a:solidFill>
                <a:latin typeface="新細明體" panose="02020500000000000000" pitchFamily="18" charset="-120"/>
              </a:rPr>
              <a:t>輕重</a:t>
            </a:r>
          </a:p>
        </p:txBody>
      </p:sp>
      <p:sp>
        <p:nvSpPr>
          <p:cNvPr id="13321" name="Rectangle 9">
            <a:extLst>
              <a:ext uri="{FF2B5EF4-FFF2-40B4-BE49-F238E27FC236}">
                <a16:creationId xmlns:a16="http://schemas.microsoft.com/office/drawing/2014/main" id="{AFAB56ED-794B-4D8C-A880-C9DB2E93A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3581400"/>
            <a:ext cx="22098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defTabSz="7620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TW" altLang="en-US" b="1">
                <a:solidFill>
                  <a:srgbClr val="009900"/>
                </a:solidFill>
                <a:latin typeface="新細明體" panose="02020500000000000000" pitchFamily="18" charset="-120"/>
              </a:rPr>
              <a:t>陰陽</a:t>
            </a:r>
          </a:p>
        </p:txBody>
      </p:sp>
      <p:sp>
        <p:nvSpPr>
          <p:cNvPr id="13322" name="Rectangle 10">
            <a:extLst>
              <a:ext uri="{FF2B5EF4-FFF2-40B4-BE49-F238E27FC236}">
                <a16:creationId xmlns:a16="http://schemas.microsoft.com/office/drawing/2014/main" id="{27758D3F-DD47-4451-A943-914AC64DB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5943600"/>
            <a:ext cx="25908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defTabSz="7620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TW" altLang="en-US" b="1">
                <a:solidFill>
                  <a:srgbClr val="009900"/>
                </a:solidFill>
                <a:latin typeface="新細明體" panose="02020500000000000000" pitchFamily="18" charset="-120"/>
              </a:rPr>
              <a:t>男女</a:t>
            </a:r>
          </a:p>
        </p:txBody>
      </p:sp>
      <p:sp>
        <p:nvSpPr>
          <p:cNvPr id="13323" name="Line 11">
            <a:extLst>
              <a:ext uri="{FF2B5EF4-FFF2-40B4-BE49-F238E27FC236}">
                <a16:creationId xmlns:a16="http://schemas.microsoft.com/office/drawing/2014/main" id="{4CFDACB8-93D2-4047-A149-8B23A8A3A892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5400" y="2667000"/>
            <a:ext cx="1371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324" name="Line 12">
            <a:extLst>
              <a:ext uri="{FF2B5EF4-FFF2-40B4-BE49-F238E27FC236}">
                <a16:creationId xmlns:a16="http://schemas.microsoft.com/office/drawing/2014/main" id="{32551CB2-5B64-49CF-8CF0-BCA99E7B010B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5400" y="2971800"/>
            <a:ext cx="7620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325" name="Line 13">
            <a:extLst>
              <a:ext uri="{FF2B5EF4-FFF2-40B4-BE49-F238E27FC236}">
                <a16:creationId xmlns:a16="http://schemas.microsoft.com/office/drawing/2014/main" id="{3F8FD14D-DFFC-4F9C-9F49-E7A9D090F2CB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0" y="5486400"/>
            <a:ext cx="609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326" name="Line 14">
            <a:extLst>
              <a:ext uri="{FF2B5EF4-FFF2-40B4-BE49-F238E27FC236}">
                <a16:creationId xmlns:a16="http://schemas.microsoft.com/office/drawing/2014/main" id="{568D78EF-D79D-4F36-8EEF-DE36303BE6C7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6600" y="4953000"/>
            <a:ext cx="609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327" name="Line 15">
            <a:extLst>
              <a:ext uri="{FF2B5EF4-FFF2-40B4-BE49-F238E27FC236}">
                <a16:creationId xmlns:a16="http://schemas.microsoft.com/office/drawing/2014/main" id="{E2435AD5-4B72-4E4F-84CF-B2C6BA18D3EB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6600" y="4953000"/>
            <a:ext cx="0" cy="5334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328" name="Rectangle 16">
            <a:extLst>
              <a:ext uri="{FF2B5EF4-FFF2-40B4-BE49-F238E27FC236}">
                <a16:creationId xmlns:a16="http://schemas.microsoft.com/office/drawing/2014/main" id="{3EA1B81F-2114-4C98-B44E-355100913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5715000"/>
            <a:ext cx="12192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defTabSz="7620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>
                <a:solidFill>
                  <a:srgbClr val="009900"/>
                </a:solidFill>
              </a:rPr>
              <a:t>0     1</a:t>
            </a:r>
          </a:p>
        </p:txBody>
      </p:sp>
      <p:graphicFrame>
        <p:nvGraphicFramePr>
          <p:cNvPr id="13329" name="Object 17">
            <a:extLst>
              <a:ext uri="{FF2B5EF4-FFF2-40B4-BE49-F238E27FC236}">
                <a16:creationId xmlns:a16="http://schemas.microsoft.com/office/drawing/2014/main" id="{8563DA77-3CAC-4C65-A881-3AA1D94CC758}"/>
              </a:ext>
            </a:extLst>
          </p:cNvPr>
          <p:cNvGraphicFramePr>
            <a:graphicFrameLocks/>
          </p:cNvGraphicFramePr>
          <p:nvPr/>
        </p:nvGraphicFramePr>
        <p:xfrm>
          <a:off x="3505200" y="2416175"/>
          <a:ext cx="1600200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3" name="美工圖案" r:id="rId10" imgW="3660092" imgH="2475358" progId="MS_ClipArt_Gallery.2">
                  <p:embed/>
                </p:oleObj>
              </mc:Choice>
              <mc:Fallback>
                <p:oleObj name="美工圖案" r:id="rId10" imgW="3660092" imgH="2475358" progId="MS_ClipArt_Gallery.2">
                  <p:embed/>
                  <p:pic>
                    <p:nvPicPr>
                      <p:cNvPr id="0" name="Object 17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2416175"/>
                        <a:ext cx="1600200" cy="1082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026">
            <a:extLst>
              <a:ext uri="{FF2B5EF4-FFF2-40B4-BE49-F238E27FC236}">
                <a16:creationId xmlns:a16="http://schemas.microsoft.com/office/drawing/2014/main" id="{6BF62642-E2F9-4C60-B56D-AC66FDBDE7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zh-TW" altLang="en-US" sz="8800" b="1">
                <a:solidFill>
                  <a:srgbClr val="3333FF"/>
                </a:solidFill>
                <a:latin typeface="新細明體" panose="02020500000000000000" pitchFamily="18" charset="-120"/>
              </a:rPr>
              <a:t>    二分法</a:t>
            </a:r>
            <a:r>
              <a:rPr lang="zh-TW" altLang="en-US" sz="8000">
                <a:solidFill>
                  <a:srgbClr val="3333FF"/>
                </a:solidFill>
              </a:rPr>
              <a:t> </a:t>
            </a:r>
          </a:p>
        </p:txBody>
      </p:sp>
      <p:graphicFrame>
        <p:nvGraphicFramePr>
          <p:cNvPr id="15363" name="Object 1028">
            <a:extLst>
              <a:ext uri="{FF2B5EF4-FFF2-40B4-BE49-F238E27FC236}">
                <a16:creationId xmlns:a16="http://schemas.microsoft.com/office/drawing/2014/main" id="{58357556-1FD2-47B4-A82C-C4B9D9A57C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5588" y="1397000"/>
          <a:ext cx="6092825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3" name="文件" r:id="rId3" imgW="6092952" imgH="4064508" progId="Word.Document.8">
                  <p:embed/>
                </p:oleObj>
              </mc:Choice>
              <mc:Fallback>
                <p:oleObj name="文件" r:id="rId3" imgW="6092952" imgH="4064508" progId="Word.Document.8">
                  <p:embed/>
                  <p:pic>
                    <p:nvPicPr>
                      <p:cNvPr id="0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588" y="1397000"/>
                        <a:ext cx="6092825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2988" name="Group 1084">
            <a:extLst>
              <a:ext uri="{FF2B5EF4-FFF2-40B4-BE49-F238E27FC236}">
                <a16:creationId xmlns:a16="http://schemas.microsoft.com/office/drawing/2014/main" id="{7E504647-C01B-4EF6-A441-73195244C64D}"/>
              </a:ext>
            </a:extLst>
          </p:cNvPr>
          <p:cNvGraphicFramePr>
            <a:graphicFrameLocks noGrp="1"/>
          </p:cNvGraphicFramePr>
          <p:nvPr/>
        </p:nvGraphicFramePr>
        <p:xfrm>
          <a:off x="1066800" y="2514600"/>
          <a:ext cx="7086600" cy="3024188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8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54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90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48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新細明體" pitchFamily="18" charset="-120"/>
                          <a:ea typeface="新細明體" pitchFamily="18" charset="-120"/>
                        </a:rPr>
                        <a:t>堅持</a:t>
                      </a:r>
                      <a:r>
                        <a:rPr kumimoji="1" lang="zh-TW" alt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新細明體" pitchFamily="18" charset="-120"/>
                          <a:ea typeface="新細明體" pitchFamily="18" charset="-120"/>
                        </a:rPr>
                        <a:t>不堅持</a:t>
                      </a:r>
                      <a:r>
                        <a:rPr kumimoji="1" lang="zh-TW" alt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9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我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4800" b="1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新細明體" pitchFamily="18" charset="-120"/>
                          <a:ea typeface="新細明體" pitchFamily="18" charset="-120"/>
                        </a:rPr>
                        <a:t>執善固執</a:t>
                      </a:r>
                      <a:r>
                        <a:rPr kumimoji="1" lang="zh-TW" altLang="en-US" sz="4800" b="1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新細明體" pitchFamily="18" charset="-120"/>
                          <a:ea typeface="新細明體" pitchFamily="18" charset="-120"/>
                        </a:rPr>
                        <a:t>從善如流</a:t>
                      </a:r>
                      <a:endParaRPr kumimoji="1" lang="zh-TW" altLang="en-US" sz="4800" b="1" i="0" u="none" strike="noStrike" cap="none" normalizeH="0" baseline="0" dirty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Times New Roman" pitchFamily="18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44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你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4800" b="1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新細明體" pitchFamily="18" charset="-120"/>
                          <a:ea typeface="新細明體" pitchFamily="18" charset="-120"/>
                        </a:rPr>
                        <a:t>冥頑不靈</a:t>
                      </a:r>
                      <a:endParaRPr kumimoji="1" lang="zh-TW" altLang="en-US" sz="4800" b="1" i="0" u="none" strike="noStrike" cap="none" normalizeH="0" baseline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Times New Roman" pitchFamily="18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4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新細明體" pitchFamily="18" charset="-120"/>
                          <a:ea typeface="新細明體" pitchFamily="18" charset="-120"/>
                        </a:rPr>
                        <a:t>毫無主見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5382" name="圖片 3">
            <a:extLst>
              <a:ext uri="{FF2B5EF4-FFF2-40B4-BE49-F238E27FC236}">
                <a16:creationId xmlns:a16="http://schemas.microsoft.com/office/drawing/2014/main" id="{5A03C950-885D-416D-8419-7D606C38C8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438" y="547688"/>
            <a:ext cx="2151062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050">
            <a:extLst>
              <a:ext uri="{FF2B5EF4-FFF2-40B4-BE49-F238E27FC236}">
                <a16:creationId xmlns:a16="http://schemas.microsoft.com/office/drawing/2014/main" id="{27F228D8-F143-4979-8877-0D60647D69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905000"/>
          </a:xfrm>
        </p:spPr>
        <p:txBody>
          <a:bodyPr/>
          <a:lstStyle/>
          <a:p>
            <a:pPr algn="l" eaLnBrk="1" hangingPunct="1"/>
            <a:r>
              <a:rPr lang="zh-TW" altLang="en-US" sz="8000" b="1">
                <a:solidFill>
                  <a:srgbClr val="3333FF"/>
                </a:solidFill>
                <a:latin typeface="新細明體" panose="02020500000000000000" pitchFamily="18" charset="-120"/>
              </a:rPr>
              <a:t>敵我用語相反</a:t>
            </a:r>
            <a:br>
              <a:rPr lang="en-US" altLang="zh-TW" sz="8000" b="1">
                <a:solidFill>
                  <a:srgbClr val="3333FF"/>
                </a:solidFill>
                <a:latin typeface="新細明體" panose="02020500000000000000" pitchFamily="18" charset="-120"/>
              </a:rPr>
            </a:br>
            <a:r>
              <a:rPr lang="zh-TW" altLang="en-US" sz="4000" b="1">
                <a:solidFill>
                  <a:srgbClr val="3333FF"/>
                </a:solidFill>
                <a:latin typeface="新細明體" panose="02020500000000000000" pitchFamily="18" charset="-120"/>
              </a:rPr>
              <a:t>選舉時解讀抽籤的二分法</a:t>
            </a:r>
          </a:p>
        </p:txBody>
      </p:sp>
      <p:graphicFrame>
        <p:nvGraphicFramePr>
          <p:cNvPr id="254005" name="Group 2101">
            <a:extLst>
              <a:ext uri="{FF2B5EF4-FFF2-40B4-BE49-F238E27FC236}">
                <a16:creationId xmlns:a16="http://schemas.microsoft.com/office/drawing/2014/main" id="{39E4FF7B-77A8-403D-B7B1-9C7FAD4757AC}"/>
              </a:ext>
            </a:extLst>
          </p:cNvPr>
          <p:cNvGraphicFramePr>
            <a:graphicFrameLocks noGrp="1"/>
          </p:cNvGraphicFramePr>
          <p:nvPr/>
        </p:nvGraphicFramePr>
        <p:xfrm>
          <a:off x="685800" y="3048000"/>
          <a:ext cx="7772400" cy="292100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7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4000" b="1" i="0" u="none" strike="noStrike" cap="none" normalizeH="0" baseline="0" dirty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4000" b="1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4000" b="1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4000" b="1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10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4000" b="1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我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一馬當先</a:t>
                      </a:r>
                      <a:r>
                        <a:rPr kumimoji="1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二是我贏</a:t>
                      </a:r>
                      <a:r>
                        <a:rPr kumimoji="1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三陽開泰</a:t>
                      </a:r>
                      <a:r>
                        <a:rPr kumimoji="1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四平八穩</a:t>
                      </a:r>
                      <a:r>
                        <a:rPr kumimoji="1" lang="zh-TW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22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4000" b="1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你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一敗塗地</a:t>
                      </a:r>
                      <a:r>
                        <a:rPr kumimoji="1" lang="zh-TW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二次重來</a:t>
                      </a:r>
                      <a:r>
                        <a:rPr kumimoji="1" lang="zh-TW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不三不四</a:t>
                      </a:r>
                      <a:r>
                        <a:rPr kumimoji="1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四大皆空</a:t>
                      </a:r>
                      <a:r>
                        <a:rPr kumimoji="1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6413" name="圖片 3">
            <a:extLst>
              <a:ext uri="{FF2B5EF4-FFF2-40B4-BE49-F238E27FC236}">
                <a16:creationId xmlns:a16="http://schemas.microsoft.com/office/drawing/2014/main" id="{2BFCCDAC-4658-4AFC-A9AD-26DF423E2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1844675"/>
            <a:ext cx="2490787" cy="104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>
            <a:extLst>
              <a:ext uri="{FF2B5EF4-FFF2-40B4-BE49-F238E27FC236}">
                <a16:creationId xmlns:a16="http://schemas.microsoft.com/office/drawing/2014/main" id="{8BC80476-64BC-49EE-96C9-23F1A32F98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743200"/>
            <a:ext cx="8077200" cy="3352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TW" altLang="en-US" sz="3600" b="1">
                <a:solidFill>
                  <a:srgbClr val="009900"/>
                </a:solidFill>
              </a:rPr>
              <a:t>水光瀲灩晴方好，山色空濛雨亦奇。</a:t>
            </a:r>
          </a:p>
          <a:p>
            <a:pPr eaLnBrk="1" hangingPunct="1">
              <a:buFontTx/>
              <a:buNone/>
            </a:pPr>
            <a:r>
              <a:rPr lang="zh-TW" altLang="en-US" sz="3600" b="1">
                <a:solidFill>
                  <a:srgbClr val="009900"/>
                </a:solidFill>
              </a:rPr>
              <a:t>欲把西湖比西子，淡妝濃抹總相宜。</a:t>
            </a:r>
            <a:r>
              <a:rPr lang="zh-TW" altLang="en-US" b="1">
                <a:solidFill>
                  <a:srgbClr val="0000FF"/>
                </a:solidFill>
              </a:rPr>
              <a:t>                   		                                         </a:t>
            </a:r>
            <a:r>
              <a:rPr lang="en-US" altLang="zh-TW" sz="1800" b="1"/>
              <a:t>------ </a:t>
            </a:r>
            <a:r>
              <a:rPr lang="zh-TW" altLang="en-US" sz="1800" b="1"/>
              <a:t>蘇軾</a:t>
            </a:r>
          </a:p>
        </p:txBody>
      </p:sp>
      <p:pic>
        <p:nvPicPr>
          <p:cNvPr id="17411" name="Picture 4" descr="西湖">
            <a:extLst>
              <a:ext uri="{FF2B5EF4-FFF2-40B4-BE49-F238E27FC236}">
                <a16:creationId xmlns:a16="http://schemas.microsoft.com/office/drawing/2014/main" id="{0E4DB9B1-D4B2-4865-9B13-78F5CC4C0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71"/>
          <a:stretch>
            <a:fillRect/>
          </a:stretch>
        </p:blipFill>
        <p:spPr bwMode="auto">
          <a:xfrm>
            <a:off x="4876800" y="141288"/>
            <a:ext cx="4038600" cy="250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7412" name="Object 5">
            <a:extLst>
              <a:ext uri="{FF2B5EF4-FFF2-40B4-BE49-F238E27FC236}">
                <a16:creationId xmlns:a16="http://schemas.microsoft.com/office/drawing/2014/main" id="{7D12EE88-6F1D-456D-AADF-DEC207E1EE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00400" y="2514600"/>
          <a:ext cx="27432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4" name="圖片" r:id="rId4" imgW="2743200" imgH="1828800" progId="Word.Picture.8">
                  <p:embed/>
                </p:oleObj>
              </mc:Choice>
              <mc:Fallback>
                <p:oleObj name="圖片" r:id="rId4" imgW="2743200" imgH="1828800" progId="Word.Picture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2514600"/>
                        <a:ext cx="2743200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413" name="Picture 6" descr="西湖-8">
            <a:extLst>
              <a:ext uri="{FF2B5EF4-FFF2-40B4-BE49-F238E27FC236}">
                <a16:creationId xmlns:a16="http://schemas.microsoft.com/office/drawing/2014/main" id="{F7B329F1-586A-41CC-B91D-73A53FB83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16"/>
          <a:stretch>
            <a:fillRect/>
          </a:stretch>
        </p:blipFill>
        <p:spPr bwMode="auto">
          <a:xfrm>
            <a:off x="228600" y="4038600"/>
            <a:ext cx="4648200" cy="263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48A96983-A838-4CA1-9362-77496AA3049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609600"/>
            <a:ext cx="7772400" cy="1066800"/>
          </a:xfrm>
        </p:spPr>
        <p:txBody>
          <a:bodyPr/>
          <a:lstStyle/>
          <a:p>
            <a:pPr eaLnBrk="1" hangingPunct="1"/>
            <a:r>
              <a:rPr lang="zh-TW" altLang="en-US" sz="7200" b="1">
                <a:solidFill>
                  <a:srgbClr val="0000FF"/>
                </a:solidFill>
                <a:latin typeface="新細明體" panose="02020500000000000000" pitchFamily="18" charset="-120"/>
              </a:rPr>
              <a:t>心態可調（模糊）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83EF062C-D5A8-485A-B869-90A3D6DE646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143000" y="2133600"/>
            <a:ext cx="6629400" cy="3505200"/>
          </a:xfrm>
        </p:spPr>
        <p:txBody>
          <a:bodyPr/>
          <a:lstStyle/>
          <a:p>
            <a:pPr marL="609600" indent="-609600" algn="l" eaLnBrk="1" hangingPunct="1"/>
            <a:r>
              <a:rPr lang="en-US" altLang="zh-TW" sz="4000" b="1">
                <a:solidFill>
                  <a:srgbClr val="A50021"/>
                </a:solidFill>
                <a:latin typeface="新細明體" panose="02020500000000000000" pitchFamily="18" charset="-120"/>
              </a:rPr>
              <a:t>1. </a:t>
            </a:r>
            <a:r>
              <a:rPr lang="zh-TW" altLang="en-US" sz="4000" b="1">
                <a:solidFill>
                  <a:srgbClr val="A50021"/>
                </a:solidFill>
                <a:latin typeface="新細明體" panose="02020500000000000000" pitchFamily="18" charset="-120"/>
              </a:rPr>
              <a:t>執善固執 ←→ 冥頑不靈</a:t>
            </a:r>
          </a:p>
          <a:p>
            <a:pPr marL="609600" indent="-609600" algn="l" eaLnBrk="1" hangingPunct="1"/>
            <a:endParaRPr lang="zh-TW" altLang="en-US" sz="1600" b="1">
              <a:solidFill>
                <a:srgbClr val="A50021"/>
              </a:solidFill>
              <a:latin typeface="新細明體" panose="02020500000000000000" pitchFamily="18" charset="-120"/>
            </a:endParaRPr>
          </a:p>
          <a:p>
            <a:pPr marL="609600" indent="-609600" algn="l" eaLnBrk="1" hangingPunct="1"/>
            <a:r>
              <a:rPr lang="en-US" altLang="zh-TW" sz="4000" b="1">
                <a:solidFill>
                  <a:srgbClr val="A50021"/>
                </a:solidFill>
                <a:latin typeface="新細明體" panose="02020500000000000000" pitchFamily="18" charset="-120"/>
              </a:rPr>
              <a:t>2. </a:t>
            </a:r>
            <a:r>
              <a:rPr lang="zh-TW" altLang="en-US" sz="4000" b="1">
                <a:solidFill>
                  <a:srgbClr val="A50021"/>
                </a:solidFill>
                <a:latin typeface="新細明體" panose="02020500000000000000" pitchFamily="18" charset="-120"/>
              </a:rPr>
              <a:t>垃圾焚化廠工程師的心態</a:t>
            </a:r>
          </a:p>
          <a:p>
            <a:pPr marL="609600" indent="-609600" algn="l" eaLnBrk="1" hangingPunct="1"/>
            <a:r>
              <a:rPr lang="zh-TW" altLang="en-US" b="1">
                <a:solidFill>
                  <a:srgbClr val="0000FF"/>
                </a:solidFill>
                <a:latin typeface="新細明體" panose="02020500000000000000" pitchFamily="18" charset="-120"/>
              </a:rPr>
              <a:t>	 每天燒廢物的煩悶</a:t>
            </a:r>
          </a:p>
          <a:p>
            <a:pPr marL="609600" indent="-609600" algn="l" eaLnBrk="1" hangingPunct="1"/>
            <a:r>
              <a:rPr lang="zh-TW" altLang="en-US" b="1">
                <a:solidFill>
                  <a:srgbClr val="0000FF"/>
                </a:solidFill>
                <a:latin typeface="新細明體" panose="02020500000000000000" pitchFamily="18" charset="-120"/>
              </a:rPr>
              <a:t>       我是環保尖兵助社會</a:t>
            </a:r>
          </a:p>
          <a:p>
            <a:pPr marL="609600" indent="-609600" algn="l" eaLnBrk="1" hangingPunct="1"/>
            <a:endParaRPr lang="zh-TW" altLang="en-US" b="1">
              <a:solidFill>
                <a:srgbClr val="0000FF"/>
              </a:solidFill>
              <a:latin typeface="新細明體" panose="02020500000000000000" pitchFamily="18" charset="-120"/>
            </a:endParaRPr>
          </a:p>
          <a:p>
            <a:pPr marL="609600" indent="-609600" eaLnBrk="1" hangingPunct="1"/>
            <a:endParaRPr lang="zh-TW" altLang="en-US" b="1">
              <a:solidFill>
                <a:srgbClr val="0000FF"/>
              </a:solidFill>
              <a:latin typeface="新細明體" panose="02020500000000000000" pitchFamily="18" charset="-120"/>
            </a:endParaRPr>
          </a:p>
          <a:p>
            <a:pPr marL="609600" indent="-609600" eaLnBrk="1" hangingPunct="1"/>
            <a:endParaRPr lang="en-US" altLang="zh-TW"/>
          </a:p>
        </p:txBody>
      </p:sp>
      <p:graphicFrame>
        <p:nvGraphicFramePr>
          <p:cNvPr id="18436" name="Object 4">
            <a:extLst>
              <a:ext uri="{FF2B5EF4-FFF2-40B4-BE49-F238E27FC236}">
                <a16:creationId xmlns:a16="http://schemas.microsoft.com/office/drawing/2014/main" id="{25EC7A7B-D00B-4EF2-A006-45273C728E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00400" y="2514600"/>
          <a:ext cx="27432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5" name="圖片" r:id="rId3" imgW="2743200" imgH="1828800" progId="Word.Picture.8">
                  <p:embed/>
                </p:oleObj>
              </mc:Choice>
              <mc:Fallback>
                <p:oleObj name="圖片" r:id="rId3" imgW="2743200" imgH="1828800" progId="Word.Picture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2514600"/>
                        <a:ext cx="2743200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437" name="Group 12">
            <a:extLst>
              <a:ext uri="{FF2B5EF4-FFF2-40B4-BE49-F238E27FC236}">
                <a16:creationId xmlns:a16="http://schemas.microsoft.com/office/drawing/2014/main" id="{CB262B55-7FA8-4E0A-8D55-54AD60085170}"/>
              </a:ext>
            </a:extLst>
          </p:cNvPr>
          <p:cNvGrpSpPr>
            <a:grpSpLocks/>
          </p:cNvGrpSpPr>
          <p:nvPr/>
        </p:nvGrpSpPr>
        <p:grpSpPr bwMode="auto">
          <a:xfrm>
            <a:off x="0" y="2120900"/>
            <a:ext cx="9144000" cy="2617788"/>
            <a:chOff x="0" y="1260"/>
            <a:chExt cx="5760" cy="1649"/>
          </a:xfrm>
        </p:grpSpPr>
        <p:sp>
          <p:nvSpPr>
            <p:cNvPr id="18439" name="Rectangle 5">
              <a:extLst>
                <a:ext uri="{FF2B5EF4-FFF2-40B4-BE49-F238E27FC236}">
                  <a16:creationId xmlns:a16="http://schemas.microsoft.com/office/drawing/2014/main" id="{474890AD-F0BB-44E4-8CEE-DFA4C8542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260"/>
              <a:ext cx="5760" cy="1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2400"/>
            </a:p>
          </p:txBody>
        </p:sp>
        <p:grpSp>
          <p:nvGrpSpPr>
            <p:cNvPr id="18440" name="Group 11">
              <a:extLst>
                <a:ext uri="{FF2B5EF4-FFF2-40B4-BE49-F238E27FC236}">
                  <a16:creationId xmlns:a16="http://schemas.microsoft.com/office/drawing/2014/main" id="{F9DF97D5-E7AB-4518-B7DB-0C4FF27287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260"/>
              <a:ext cx="5760" cy="1649"/>
              <a:chOff x="0" y="2844"/>
              <a:chExt cx="5760" cy="1649"/>
            </a:xfrm>
          </p:grpSpPr>
          <p:sp>
            <p:nvSpPr>
              <p:cNvPr id="18441" name="Rectangle 6">
                <a:extLst>
                  <a:ext uri="{FF2B5EF4-FFF2-40B4-BE49-F238E27FC236}">
                    <a16:creationId xmlns:a16="http://schemas.microsoft.com/office/drawing/2014/main" id="{A7C57947-6205-4FCA-92D2-F677A81F2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844"/>
                <a:ext cx="5609" cy="15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TW" altLang="en-US" sz="2400"/>
              </a:p>
            </p:txBody>
          </p:sp>
          <p:grpSp>
            <p:nvGrpSpPr>
              <p:cNvPr id="18442" name="Group 10">
                <a:extLst>
                  <a:ext uri="{FF2B5EF4-FFF2-40B4-BE49-F238E27FC236}">
                    <a16:creationId xmlns:a16="http://schemas.microsoft.com/office/drawing/2014/main" id="{5A0C2506-A083-4EE8-8130-27AEBA090D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844"/>
                <a:ext cx="5760" cy="1649"/>
                <a:chOff x="0" y="4493"/>
                <a:chExt cx="5760" cy="1649"/>
              </a:xfrm>
            </p:grpSpPr>
            <p:sp>
              <p:nvSpPr>
                <p:cNvPr id="18443" name="Rectangle 7">
                  <a:extLst>
                    <a:ext uri="{FF2B5EF4-FFF2-40B4-BE49-F238E27FC236}">
                      <a16:creationId xmlns:a16="http://schemas.microsoft.com/office/drawing/2014/main" id="{0A7D0B6A-6BC4-497A-8B41-E08BB81BFF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4493"/>
                  <a:ext cx="5760" cy="16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TW" altLang="en-US" sz="2400"/>
                </a:p>
              </p:txBody>
            </p:sp>
            <p:sp>
              <p:nvSpPr>
                <p:cNvPr id="18444" name="Rectangle 8">
                  <a:extLst>
                    <a:ext uri="{FF2B5EF4-FFF2-40B4-BE49-F238E27FC236}">
                      <a16:creationId xmlns:a16="http://schemas.microsoft.com/office/drawing/2014/main" id="{EDE546E9-F44F-4B6C-819A-C3BFD5A3A8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4493"/>
                  <a:ext cx="5472" cy="11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TW" sz="1000">
                      <a:solidFill>
                        <a:srgbClr val="44444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 </a:t>
                  </a:r>
                  <a:r>
                    <a:rPr lang="en-US" altLang="zh-TW" sz="11800">
                      <a:solidFill>
                        <a:srgbClr val="444444"/>
                      </a:solidFill>
                      <a:cs typeface="Arial" panose="020B0604020202020204" pitchFamily="34" charset="0"/>
                    </a:rPr>
                    <a:t> </a:t>
                  </a:r>
                  <a:r>
                    <a:rPr lang="en-US" altLang="zh-TW" sz="1000">
                      <a:solidFill>
                        <a:srgbClr val="444444"/>
                      </a:solidFill>
                      <a:cs typeface="Arial" panose="020B0604020202020204" pitchFamily="34" charset="0"/>
                    </a:rPr>
                    <a:t>                                                             </a:t>
                  </a:r>
                  <a:endParaRPr lang="en-US" altLang="zh-TW" sz="1000">
                    <a:solidFill>
                      <a:srgbClr val="444444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pic>
        <p:nvPicPr>
          <p:cNvPr id="18438" name="Picture 9" descr="star">
            <a:extLst>
              <a:ext uri="{FF2B5EF4-FFF2-40B4-BE49-F238E27FC236}">
                <a16:creationId xmlns:a16="http://schemas.microsoft.com/office/drawing/2014/main" id="{75287940-D9D4-4E02-9E54-59D0569F2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886200"/>
            <a:ext cx="3048000" cy="264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288AEA6C-B771-41B4-B326-E5B7170922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z="8000" b="1">
                <a:solidFill>
                  <a:srgbClr val="0000FF"/>
                </a:solidFill>
                <a:latin typeface="新細明體" panose="02020500000000000000" pitchFamily="18" charset="-120"/>
              </a:rPr>
              <a:t>「毒物」是什麼？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CA5E7C05-7B5F-42E5-9136-3496B54022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1371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TW" altLang="en-US" sz="2800" b="1">
                <a:solidFill>
                  <a:srgbClr val="009900"/>
                </a:solidFill>
                <a:latin typeface="新細明體" panose="02020500000000000000" pitchFamily="18" charset="-120"/>
              </a:rPr>
              <a:t>「</a:t>
            </a:r>
            <a:r>
              <a:rPr lang="en-US" altLang="zh-TW" sz="2800" b="1">
                <a:solidFill>
                  <a:srgbClr val="009900"/>
                </a:solidFill>
              </a:rPr>
              <a:t>…</a:t>
            </a:r>
            <a:r>
              <a:rPr lang="zh-TW" altLang="en-US" sz="2800" b="1">
                <a:solidFill>
                  <a:srgbClr val="009900"/>
                </a:solidFill>
                <a:latin typeface="新細明體" panose="02020500000000000000" pitchFamily="18" charset="-120"/>
              </a:rPr>
              <a:t>劑量在人每公斤體重攝取</a:t>
            </a:r>
            <a:r>
              <a:rPr lang="en-US" altLang="zh-TW" sz="2800" b="1">
                <a:solidFill>
                  <a:srgbClr val="009900"/>
                </a:solidFill>
              </a:rPr>
              <a:t>50</a:t>
            </a:r>
            <a:r>
              <a:rPr lang="zh-TW" altLang="en-US" sz="2800" b="1">
                <a:solidFill>
                  <a:srgbClr val="009900"/>
                </a:solidFill>
                <a:latin typeface="新細明體" panose="02020500000000000000" pitchFamily="18" charset="-120"/>
              </a:rPr>
              <a:t>毫克以內時會致命的物質。（美國法律）</a:t>
            </a:r>
            <a:endParaRPr lang="zh-TW" altLang="en-US" sz="2800">
              <a:solidFill>
                <a:srgbClr val="009900"/>
              </a:solidFill>
              <a:latin typeface="新細明體" panose="02020500000000000000" pitchFamily="18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zh-TW" altLang="en-US" sz="2800" b="1">
                <a:solidFill>
                  <a:srgbClr val="009900"/>
                </a:solidFill>
                <a:latin typeface="新細明體" panose="02020500000000000000" pitchFamily="18" charset="-120"/>
              </a:rPr>
              <a:t>萬物可能致毒，關鍵在劑量。</a:t>
            </a:r>
          </a:p>
        </p:txBody>
      </p:sp>
      <p:pic>
        <p:nvPicPr>
          <p:cNvPr id="19460" name="Picture 4" descr="toxic">
            <a:extLst>
              <a:ext uri="{FF2B5EF4-FFF2-40B4-BE49-F238E27FC236}">
                <a16:creationId xmlns:a16="http://schemas.microsoft.com/office/drawing/2014/main" id="{7BD11797-604E-4C05-80AF-483726B4B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07"/>
          <a:stretch>
            <a:fillRect/>
          </a:stretch>
        </p:blipFill>
        <p:spPr bwMode="auto">
          <a:xfrm>
            <a:off x="3200400" y="3505200"/>
            <a:ext cx="4198938" cy="269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標題 1">
            <a:extLst>
              <a:ext uri="{FF2B5EF4-FFF2-40B4-BE49-F238E27FC236}">
                <a16:creationId xmlns:a16="http://schemas.microsoft.com/office/drawing/2014/main" id="{633782E7-00B6-427A-9281-CAB8DBDC8F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b="1">
                <a:solidFill>
                  <a:srgbClr val="C00000"/>
                </a:solidFill>
              </a:rPr>
              <a:t>理性</a:t>
            </a:r>
            <a:r>
              <a:rPr lang="en-US" altLang="zh-TW" sz="4000" b="1">
                <a:solidFill>
                  <a:srgbClr val="C00000"/>
                </a:solidFill>
              </a:rPr>
              <a:t>-5 </a:t>
            </a:r>
            <a:r>
              <a:rPr lang="zh-TW" altLang="en-US" sz="8800" b="1">
                <a:solidFill>
                  <a:srgbClr val="3333FF"/>
                </a:solidFill>
              </a:rPr>
              <a:t>關鍵：劑量</a:t>
            </a:r>
            <a:endParaRPr lang="zh-TW" altLang="en-US" sz="8800" b="1">
              <a:solidFill>
                <a:srgbClr val="FF00FF"/>
              </a:solidFill>
            </a:endParaRPr>
          </a:p>
        </p:txBody>
      </p:sp>
      <p:sp>
        <p:nvSpPr>
          <p:cNvPr id="20483" name="內容版面配置區 2">
            <a:extLst>
              <a:ext uri="{FF2B5EF4-FFF2-40B4-BE49-F238E27FC236}">
                <a16:creationId xmlns:a16="http://schemas.microsoft.com/office/drawing/2014/main" id="{147C08D3-1FB2-4403-BF6C-C4B57DA971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2420938"/>
            <a:ext cx="7772400" cy="3816350"/>
          </a:xfrm>
        </p:spPr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致毒與否，關鍵在劑量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定量：不解則說不出劑量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要求絕對安全？</a:t>
            </a:r>
          </a:p>
          <a:p>
            <a:r>
              <a:rPr lang="zh-TW" altLang="en-US" sz="2000" b="1">
                <a:solidFill>
                  <a:srgbClr val="009900"/>
                </a:solidFill>
              </a:rPr>
              <a:t>則無限投資與防衛？</a:t>
            </a:r>
          </a:p>
          <a:p>
            <a:r>
              <a:rPr lang="zh-TW" altLang="en-US" sz="2000" b="1">
                <a:solidFill>
                  <a:srgbClr val="009900"/>
                </a:solidFill>
              </a:rPr>
              <a:t>每天早餐時，廚房絕對安全？</a:t>
            </a:r>
          </a:p>
          <a:p>
            <a:r>
              <a:rPr lang="zh-TW" altLang="en-US" sz="2000" b="1">
                <a:solidFill>
                  <a:srgbClr val="009900"/>
                </a:solidFill>
              </a:rPr>
              <a:t>上班時，路上絕對安全嗎？</a:t>
            </a:r>
          </a:p>
          <a:p>
            <a:endParaRPr lang="en-US" altLang="zh-TW" b="1">
              <a:solidFill>
                <a:srgbClr val="00CC00"/>
              </a:solidFill>
            </a:endParaRPr>
          </a:p>
          <a:p>
            <a:endParaRPr lang="en-US" altLang="zh-TW" sz="1400" b="1">
              <a:solidFill>
                <a:srgbClr val="00B050"/>
              </a:solidFill>
            </a:endParaRPr>
          </a:p>
        </p:txBody>
      </p:sp>
      <p:pic>
        <p:nvPicPr>
          <p:cNvPr id="20484" name="Picture 8" descr="「dosage」的圖片搜尋結果">
            <a:extLst>
              <a:ext uri="{FF2B5EF4-FFF2-40B4-BE49-F238E27FC236}">
                <a16:creationId xmlns:a16="http://schemas.microsoft.com/office/drawing/2014/main" id="{8E6E045B-2C4B-4983-BAD2-6B160C82C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2414588"/>
            <a:ext cx="1622425" cy="162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圖片 1">
            <a:extLst>
              <a:ext uri="{FF2B5EF4-FFF2-40B4-BE49-F238E27FC236}">
                <a16:creationId xmlns:a16="http://schemas.microsoft.com/office/drawing/2014/main" id="{BFB86463-97E7-4342-AB5D-5C312A4CD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013" y="4076700"/>
            <a:ext cx="1828800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標題 1">
            <a:extLst>
              <a:ext uri="{FF2B5EF4-FFF2-40B4-BE49-F238E27FC236}">
                <a16:creationId xmlns:a16="http://schemas.microsoft.com/office/drawing/2014/main" id="{401A671B-3E57-48C8-8B77-5FE83C49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450975"/>
          </a:xfrm>
        </p:spPr>
        <p:txBody>
          <a:bodyPr/>
          <a:lstStyle/>
          <a:p>
            <a:r>
              <a:rPr lang="zh-TW" altLang="en-US" sz="6300" b="1">
                <a:solidFill>
                  <a:srgbClr val="0000FF"/>
                </a:solidFill>
              </a:rPr>
              <a:t>「可能」的意思</a:t>
            </a:r>
            <a:r>
              <a:rPr lang="zh-TW" altLang="en-US" sz="6600" b="1">
                <a:solidFill>
                  <a:srgbClr val="0000FF"/>
                </a:solidFill>
              </a:rPr>
              <a:t> </a:t>
            </a:r>
            <a:r>
              <a:rPr lang="zh-TW" altLang="en-US" sz="3200" b="1">
                <a:solidFill>
                  <a:srgbClr val="FF0000"/>
                </a:solidFill>
              </a:rPr>
              <a:t>知定量？</a:t>
            </a:r>
            <a:endParaRPr lang="zh-TW" altLang="en-US" sz="3200">
              <a:solidFill>
                <a:srgbClr val="00B050"/>
              </a:solidFill>
            </a:endParaRPr>
          </a:p>
        </p:txBody>
      </p:sp>
      <p:sp>
        <p:nvSpPr>
          <p:cNvPr id="21507" name="內容版面配置區 3">
            <a:extLst>
              <a:ext uri="{FF2B5EF4-FFF2-40B4-BE49-F238E27FC236}">
                <a16:creationId xmlns:a16="http://schemas.microsoft.com/office/drawing/2014/main" id="{641AEFAC-FFD6-4E15-A0DB-3CF6C549B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33600"/>
            <a:ext cx="7772400" cy="3962400"/>
          </a:xfrm>
        </p:spPr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台北車站前可能有狗？獅？恐龍？ 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不同可能性（認知）→不同情緒反應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電磁波可能致癌？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基改食品可能</a:t>
            </a:r>
            <a:r>
              <a:rPr lang="en-US" altLang="zh-TW" b="1">
                <a:solidFill>
                  <a:srgbClr val="009900"/>
                </a:solidFill>
              </a:rPr>
              <a:t>…</a:t>
            </a:r>
            <a:r>
              <a:rPr lang="zh-TW" altLang="en-US" b="1">
                <a:solidFill>
                  <a:srgbClr val="009900"/>
                </a:solidFill>
              </a:rPr>
              <a:t>？</a:t>
            </a:r>
            <a:endParaRPr lang="zh-TW" altLang="en-US">
              <a:solidFill>
                <a:srgbClr val="009900"/>
              </a:solidFill>
            </a:endParaRPr>
          </a:p>
        </p:txBody>
      </p:sp>
      <p:pic>
        <p:nvPicPr>
          <p:cNvPr id="21508" name="Picture 3">
            <a:extLst>
              <a:ext uri="{FF2B5EF4-FFF2-40B4-BE49-F238E27FC236}">
                <a16:creationId xmlns:a16="http://schemas.microsoft.com/office/drawing/2014/main" id="{98967680-6DF5-4762-ACB3-AAE55366E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013" y="3573463"/>
            <a:ext cx="3500437" cy="218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標題 1">
            <a:extLst>
              <a:ext uri="{FF2B5EF4-FFF2-40B4-BE49-F238E27FC236}">
                <a16:creationId xmlns:a16="http://schemas.microsoft.com/office/drawing/2014/main" id="{F9FC9033-A97D-48E8-BF13-67DD2A9BE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900" b="1">
                <a:solidFill>
                  <a:srgbClr val="0000FF"/>
                </a:solidFill>
              </a:rPr>
              <a:t>權衡福祉、風險</a:t>
            </a:r>
            <a:r>
              <a:rPr lang="zh-TW" altLang="en-US" sz="6600" b="1">
                <a:solidFill>
                  <a:srgbClr val="0000FF"/>
                </a:solidFill>
              </a:rPr>
              <a:t> </a:t>
            </a:r>
            <a:r>
              <a:rPr lang="zh-TW" altLang="en-US" sz="2400" b="1">
                <a:solidFill>
                  <a:srgbClr val="FF0000"/>
                </a:solidFill>
              </a:rPr>
              <a:t>會定量？</a:t>
            </a:r>
          </a:p>
        </p:txBody>
      </p:sp>
      <p:sp>
        <p:nvSpPr>
          <p:cNvPr id="22531" name="內容版面配置區 2">
            <a:extLst>
              <a:ext uri="{FF2B5EF4-FFF2-40B4-BE49-F238E27FC236}">
                <a16:creationId xmlns:a16="http://schemas.microsoft.com/office/drawing/2014/main" id="{84F60ED8-AFAF-4BF6-8DEF-0ED62FC22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1447800"/>
          </a:xfrm>
        </p:spPr>
        <p:txBody>
          <a:bodyPr/>
          <a:lstStyle/>
          <a:p>
            <a:r>
              <a:rPr lang="zh-TW" altLang="zh-TW" b="1">
                <a:solidFill>
                  <a:srgbClr val="33CC33"/>
                </a:solidFill>
              </a:rPr>
              <a:t>美國環保署</a:t>
            </a:r>
            <a:r>
              <a:rPr lang="zh-TW" altLang="en-US" b="1">
                <a:solidFill>
                  <a:srgbClr val="33CC33"/>
                </a:solidFill>
              </a:rPr>
              <a:t>的</a:t>
            </a:r>
            <a:r>
              <a:rPr lang="zh-TW" altLang="zh-TW" b="1">
                <a:solidFill>
                  <a:srgbClr val="33CC33"/>
                </a:solidFill>
              </a:rPr>
              <a:t>風險分類</a:t>
            </a:r>
            <a:endParaRPr lang="en-US" altLang="zh-TW" sz="1400" b="1">
              <a:solidFill>
                <a:srgbClr val="33CC33"/>
              </a:solidFill>
            </a:endParaRPr>
          </a:p>
        </p:txBody>
      </p:sp>
      <p:sp>
        <p:nvSpPr>
          <p:cNvPr id="22532" name="文字方塊 4">
            <a:extLst>
              <a:ext uri="{FF2B5EF4-FFF2-40B4-BE49-F238E27FC236}">
                <a16:creationId xmlns:a16="http://schemas.microsoft.com/office/drawing/2014/main" id="{00E92518-9651-4672-89A4-6A58AD8E3A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4076700"/>
            <a:ext cx="338455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800" b="1">
                <a:solidFill>
                  <a:srgbClr val="009900"/>
                </a:solidFill>
              </a:rPr>
              <a:t>科學可確認風險存在，而非其不存在</a:t>
            </a:r>
            <a:endParaRPr lang="zh-TW" altLang="zh-TW" sz="2800" b="1">
              <a:solidFill>
                <a:srgbClr val="0099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zh-TW" sz="1400" b="1"/>
              <a:t>每天早餐時，廚房絕對安全？</a:t>
            </a:r>
            <a:endParaRPr lang="zh-TW" altLang="zh-TW" sz="140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TW" altLang="zh-TW" sz="14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zh-TW" sz="2800" b="1">
                <a:solidFill>
                  <a:srgbClr val="009900"/>
                </a:solidFill>
              </a:rPr>
              <a:t>不可能證明虛無假設</a:t>
            </a:r>
            <a:r>
              <a:rPr lang="zh-TW" altLang="zh-TW" sz="1400" b="1"/>
              <a:t>（</a:t>
            </a:r>
            <a:r>
              <a:rPr lang="en-US" altLang="zh-TW" sz="1400" b="1"/>
              <a:t>null hypothesis</a:t>
            </a:r>
            <a:r>
              <a:rPr lang="zh-TW" altLang="zh-TW" sz="1400" b="1"/>
              <a:t>）</a:t>
            </a:r>
            <a:endParaRPr lang="zh-TW" altLang="en-US" sz="2000" b="1">
              <a:solidFill>
                <a:srgbClr val="FF66FF"/>
              </a:solidFill>
            </a:endParaRPr>
          </a:p>
        </p:txBody>
      </p:sp>
      <p:pic>
        <p:nvPicPr>
          <p:cNvPr id="22533" name="Picture 3">
            <a:extLst>
              <a:ext uri="{FF2B5EF4-FFF2-40B4-BE49-F238E27FC236}">
                <a16:creationId xmlns:a16="http://schemas.microsoft.com/office/drawing/2014/main" id="{48DD0B6C-1F38-401D-8C17-14C15C3BC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3" y="2492375"/>
            <a:ext cx="6278562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9">
            <a:extLst>
              <a:ext uri="{FF2B5EF4-FFF2-40B4-BE49-F238E27FC236}">
                <a16:creationId xmlns:a16="http://schemas.microsoft.com/office/drawing/2014/main" id="{03839F33-2A1B-49C9-827A-D505E57BA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005263"/>
            <a:ext cx="349250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>
            <a:extLst>
              <a:ext uri="{FF2B5EF4-FFF2-40B4-BE49-F238E27FC236}">
                <a16:creationId xmlns:a16="http://schemas.microsoft.com/office/drawing/2014/main" id="{E42B6365-B96F-4AFB-8D06-301CB1FF6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099" name="內容版面配置區 2">
            <a:extLst>
              <a:ext uri="{FF2B5EF4-FFF2-40B4-BE49-F238E27FC236}">
                <a16:creationId xmlns:a16="http://schemas.microsoft.com/office/drawing/2014/main" id="{683A9A2D-0766-4C28-B36C-E0D53A3F1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100" name="Picture 2" descr="The world's most famous optical illusion">
            <a:extLst>
              <a:ext uri="{FF2B5EF4-FFF2-40B4-BE49-F238E27FC236}">
                <a16:creationId xmlns:a16="http://schemas.microsoft.com/office/drawing/2014/main" id="{95C7933B-6FF2-4B04-9ACB-3FD13D39B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623888"/>
            <a:ext cx="5759450" cy="547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標題 1">
            <a:extLst>
              <a:ext uri="{FF2B5EF4-FFF2-40B4-BE49-F238E27FC236}">
                <a16:creationId xmlns:a16="http://schemas.microsoft.com/office/drawing/2014/main" id="{46C1A544-0EE8-422D-92D2-F2F4BDF1D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二元 </a:t>
            </a:r>
            <a:r>
              <a:rPr lang="zh-TW" altLang="en-US" sz="8800" b="1">
                <a:solidFill>
                  <a:srgbClr val="3333FF"/>
                </a:solidFill>
                <a:latin typeface="新細明體" panose="02020500000000000000" pitchFamily="18" charset="-120"/>
              </a:rPr>
              <a:t>→ </a:t>
            </a:r>
            <a:r>
              <a:rPr lang="zh-TW" altLang="en-US" sz="8800" b="1">
                <a:solidFill>
                  <a:srgbClr val="3333FF"/>
                </a:solidFill>
              </a:rPr>
              <a:t>多元</a:t>
            </a:r>
          </a:p>
        </p:txBody>
      </p:sp>
      <p:sp>
        <p:nvSpPr>
          <p:cNvPr id="23555" name="內容版面配置區 2">
            <a:extLst>
              <a:ext uri="{FF2B5EF4-FFF2-40B4-BE49-F238E27FC236}">
                <a16:creationId xmlns:a16="http://schemas.microsoft.com/office/drawing/2014/main" id="{2062AC06-3235-4B12-A2E7-3060A56C4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b="1">
                <a:solidFill>
                  <a:srgbClr val="009900"/>
                </a:solidFill>
              </a:rPr>
              <a:t>羅素</a:t>
            </a:r>
            <a:r>
              <a:rPr lang="zh-TW" altLang="zh-TW" sz="2800" b="1">
                <a:solidFill>
                  <a:srgbClr val="009900"/>
                </a:solidFill>
              </a:rPr>
              <a:t>「克里特島說謊者矛盾」：島</a:t>
            </a:r>
            <a:r>
              <a:rPr lang="zh-TW" altLang="en-US" sz="2800" b="1">
                <a:solidFill>
                  <a:srgbClr val="009900"/>
                </a:solidFill>
              </a:rPr>
              <a:t>人</a:t>
            </a:r>
            <a:r>
              <a:rPr lang="zh-TW" altLang="zh-TW" sz="2800" b="1">
                <a:solidFill>
                  <a:srgbClr val="009900"/>
                </a:solidFill>
              </a:rPr>
              <a:t>說克里特島人都說謊</a:t>
            </a:r>
            <a:r>
              <a:rPr lang="zh-TW" altLang="en-US" sz="2800" b="1">
                <a:solidFill>
                  <a:srgbClr val="009900"/>
                </a:solidFill>
              </a:rPr>
              <a:t>。</a:t>
            </a:r>
            <a:r>
              <a:rPr lang="zh-TW" altLang="zh-TW" sz="2800" b="1">
                <a:solidFill>
                  <a:srgbClr val="009900"/>
                </a:solidFill>
              </a:rPr>
              <a:t>他是否說謊？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海森堡「不確定性原理」：粒子的位置與動量無法同時確定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老子「福兮禍之所倚、禍兮福之所伏」</a:t>
            </a:r>
          </a:p>
        </p:txBody>
      </p:sp>
      <p:pic>
        <p:nvPicPr>
          <p:cNvPr id="23556" name="圖片 1">
            <a:extLst>
              <a:ext uri="{FF2B5EF4-FFF2-40B4-BE49-F238E27FC236}">
                <a16:creationId xmlns:a16="http://schemas.microsoft.com/office/drawing/2014/main" id="{76449264-2D43-468E-B48E-E64F595CE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4575175"/>
            <a:ext cx="122555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圖片 2">
            <a:extLst>
              <a:ext uri="{FF2B5EF4-FFF2-40B4-BE49-F238E27FC236}">
                <a16:creationId xmlns:a16="http://schemas.microsoft.com/office/drawing/2014/main" id="{EEF6B814-FE1A-4E1F-9533-23CDD2FF5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888" y="4591050"/>
            <a:ext cx="1800225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圖片 3">
            <a:extLst>
              <a:ext uri="{FF2B5EF4-FFF2-40B4-BE49-F238E27FC236}">
                <a16:creationId xmlns:a16="http://schemas.microsoft.com/office/drawing/2014/main" id="{1FF814FD-633A-47E9-A798-88E3F9DBD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0" y="4638675"/>
            <a:ext cx="1246188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標題 1">
            <a:extLst>
              <a:ext uri="{FF2B5EF4-FFF2-40B4-BE49-F238E27FC236}">
                <a16:creationId xmlns:a16="http://schemas.microsoft.com/office/drawing/2014/main" id="{0E0CC0FA-85B4-4081-AEE6-C920A8248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二元現象</a:t>
            </a:r>
          </a:p>
        </p:txBody>
      </p:sp>
      <p:sp>
        <p:nvSpPr>
          <p:cNvPr id="24579" name="內容版面配置區 2">
            <a:extLst>
              <a:ext uri="{FF2B5EF4-FFF2-40B4-BE49-F238E27FC236}">
                <a16:creationId xmlns:a16="http://schemas.microsoft.com/office/drawing/2014/main" id="{B5C68FA1-4C9B-4386-88BC-CF40D6946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4125913" cy="4114800"/>
          </a:xfrm>
        </p:spPr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波粒二象性</a:t>
            </a:r>
            <a:r>
              <a:rPr lang="zh-TW" altLang="en-US" sz="2400" b="1">
                <a:solidFill>
                  <a:srgbClr val="009900"/>
                </a:solidFill>
              </a:rPr>
              <a:t>（微觀粒子顯示波動性、粒子性）</a:t>
            </a:r>
            <a:endParaRPr lang="en-US" altLang="zh-TW" sz="2400" b="1">
              <a:solidFill>
                <a:srgbClr val="009900"/>
              </a:solidFill>
            </a:endParaRPr>
          </a:p>
          <a:p>
            <a:endParaRPr lang="zh-TW" altLang="en-US"/>
          </a:p>
        </p:txBody>
      </p:sp>
      <p:pic>
        <p:nvPicPr>
          <p:cNvPr id="24580" name="圖片 3">
            <a:extLst>
              <a:ext uri="{FF2B5EF4-FFF2-40B4-BE49-F238E27FC236}">
                <a16:creationId xmlns:a16="http://schemas.microsoft.com/office/drawing/2014/main" id="{F9F3F809-DC10-4686-A536-DDF44571B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3716338"/>
            <a:ext cx="4002088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圖片 4">
            <a:extLst>
              <a:ext uri="{FF2B5EF4-FFF2-40B4-BE49-F238E27FC236}">
                <a16:creationId xmlns:a16="http://schemas.microsoft.com/office/drawing/2014/main" id="{E27764D2-F89F-41F5-B5A2-DA2E22788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800" y="2157413"/>
            <a:ext cx="1685925" cy="238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圖片 5">
            <a:extLst>
              <a:ext uri="{FF2B5EF4-FFF2-40B4-BE49-F238E27FC236}">
                <a16:creationId xmlns:a16="http://schemas.microsoft.com/office/drawing/2014/main" id="{552939DC-E064-45B3-BC7B-E318A49CA2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00" y="5794375"/>
            <a:ext cx="746125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圖片 6">
            <a:extLst>
              <a:ext uri="{FF2B5EF4-FFF2-40B4-BE49-F238E27FC236}">
                <a16:creationId xmlns:a16="http://schemas.microsoft.com/office/drawing/2014/main" id="{B8FFC362-0784-43F6-9613-C406F30D39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38" y="4546600"/>
            <a:ext cx="1617662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標題 1">
            <a:extLst>
              <a:ext uri="{FF2B5EF4-FFF2-40B4-BE49-F238E27FC236}">
                <a16:creationId xmlns:a16="http://schemas.microsoft.com/office/drawing/2014/main" id="{7168556B-D09C-4D02-B816-BCEA13FF7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5400" b="1">
                <a:solidFill>
                  <a:srgbClr val="3333FF"/>
                </a:solidFill>
              </a:rPr>
              <a:t>生物多樣性：易生態穩定</a:t>
            </a:r>
          </a:p>
        </p:txBody>
      </p:sp>
      <p:sp>
        <p:nvSpPr>
          <p:cNvPr id="25603" name="內容版面配置區 2">
            <a:extLst>
              <a:ext uri="{FF2B5EF4-FFF2-40B4-BE49-F238E27FC236}">
                <a16:creationId xmlns:a16="http://schemas.microsoft.com/office/drawing/2014/main" id="{576C6970-55E9-4115-9C0D-250A28F3E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2949575" cy="4114800"/>
          </a:xfrm>
        </p:spPr>
        <p:txBody>
          <a:bodyPr/>
          <a:lstStyle/>
          <a:p>
            <a:r>
              <a:rPr lang="zh-TW" altLang="en-US" sz="2000" b="1">
                <a:solidFill>
                  <a:srgbClr val="009900"/>
                </a:solidFill>
              </a:rPr>
              <a:t>食物鏈</a:t>
            </a:r>
            <a:endParaRPr lang="en-US" altLang="zh-TW" sz="2000" b="1">
              <a:solidFill>
                <a:srgbClr val="009900"/>
              </a:solidFill>
            </a:endParaRPr>
          </a:p>
          <a:p>
            <a:endParaRPr lang="en-US" altLang="zh-TW" sz="2000" b="1">
              <a:solidFill>
                <a:srgbClr val="009900"/>
              </a:solidFill>
            </a:endParaRPr>
          </a:p>
          <a:p>
            <a:r>
              <a:rPr lang="zh-TW" altLang="en-US" sz="2000" b="1">
                <a:solidFill>
                  <a:srgbClr val="009900"/>
                </a:solidFill>
              </a:rPr>
              <a:t>什麼叫做行行出狀元？</a:t>
            </a:r>
            <a:endParaRPr lang="en-US" altLang="zh-TW" sz="2000" b="1">
              <a:solidFill>
                <a:srgbClr val="009900"/>
              </a:solidFill>
            </a:endParaRPr>
          </a:p>
          <a:p>
            <a:r>
              <a:rPr lang="en-US" altLang="zh-TW" sz="1800" b="1">
                <a:solidFill>
                  <a:srgbClr val="009900"/>
                </a:solidFill>
              </a:rPr>
              <a:t>1. </a:t>
            </a:r>
            <a:r>
              <a:rPr lang="zh-TW" altLang="en-US" sz="1800" b="1">
                <a:solidFill>
                  <a:srgbClr val="009900"/>
                </a:solidFill>
              </a:rPr>
              <a:t>學院派觀點：諾貝爾獎得主楊振寧和李遠哲</a:t>
            </a:r>
            <a:endParaRPr lang="en-US" altLang="zh-TW" sz="1800" b="1">
              <a:solidFill>
                <a:srgbClr val="009900"/>
              </a:solidFill>
            </a:endParaRPr>
          </a:p>
          <a:p>
            <a:r>
              <a:rPr lang="en-US" altLang="zh-TW" sz="1800" b="1">
                <a:solidFill>
                  <a:srgbClr val="009900"/>
                </a:solidFill>
              </a:rPr>
              <a:t>2. </a:t>
            </a:r>
            <a:r>
              <a:rPr lang="zh-TW" altLang="en-US" sz="1800" b="1">
                <a:solidFill>
                  <a:srgbClr val="009900"/>
                </a:solidFill>
              </a:rPr>
              <a:t>扶輪社觀點：網球張德培、圍棋林海峰、影藝白冰冰</a:t>
            </a:r>
            <a:endParaRPr lang="en-US" altLang="zh-TW" sz="1800" b="1">
              <a:solidFill>
                <a:srgbClr val="009900"/>
              </a:solidFill>
            </a:endParaRPr>
          </a:p>
          <a:p>
            <a:endParaRPr lang="en-US" altLang="zh-TW" sz="2000" b="1">
              <a:solidFill>
                <a:srgbClr val="009900"/>
              </a:solidFill>
            </a:endParaRPr>
          </a:p>
          <a:p>
            <a:r>
              <a:rPr lang="zh-TW" altLang="en-US" sz="2000" b="1">
                <a:solidFill>
                  <a:srgbClr val="009900"/>
                </a:solidFill>
              </a:rPr>
              <a:t>雞尾酒療法」（混合不同藥物）治療愛滋病</a:t>
            </a:r>
            <a:endParaRPr lang="en-US" altLang="zh-TW" sz="2000" b="1">
              <a:solidFill>
                <a:srgbClr val="009900"/>
              </a:solidFill>
            </a:endParaRPr>
          </a:p>
          <a:p>
            <a:endParaRPr lang="zh-TW" altLang="en-US" sz="2000"/>
          </a:p>
        </p:txBody>
      </p:sp>
      <p:pic>
        <p:nvPicPr>
          <p:cNvPr id="25604" name="圖片 1">
            <a:extLst>
              <a:ext uri="{FF2B5EF4-FFF2-40B4-BE49-F238E27FC236}">
                <a16:creationId xmlns:a16="http://schemas.microsoft.com/office/drawing/2014/main" id="{05EDEECF-353D-437B-98A0-55D62101A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2133600"/>
            <a:ext cx="5057775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弧形接點 2">
            <a:extLst>
              <a:ext uri="{FF2B5EF4-FFF2-40B4-BE49-F238E27FC236}">
                <a16:creationId xmlns:a16="http://schemas.microsoft.com/office/drawing/2014/main" id="{E850D210-81E5-40FD-A8AA-0B616E86E0B7}"/>
              </a:ext>
            </a:extLst>
          </p:cNvPr>
          <p:cNvCxnSpPr/>
          <p:nvPr/>
        </p:nvCxnSpPr>
        <p:spPr>
          <a:xfrm rot="16200000" flipV="1">
            <a:off x="3887787" y="4833938"/>
            <a:ext cx="792163" cy="287338"/>
          </a:xfrm>
          <a:prstGeom prst="curved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33DD5949-637C-40B3-A2FB-66D243AFBD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905000"/>
          </a:xfrm>
        </p:spPr>
        <p:txBody>
          <a:bodyPr/>
          <a:lstStyle/>
          <a:p>
            <a:pPr eaLnBrk="1" hangingPunct="1"/>
            <a:r>
              <a:rPr lang="zh-TW" altLang="en-US" sz="8800" b="1">
                <a:solidFill>
                  <a:srgbClr val="3333FF"/>
                </a:solidFill>
              </a:rPr>
              <a:t>相信的力量</a:t>
            </a:r>
            <a:br>
              <a:rPr lang="zh-TW" altLang="en-US" sz="8800" b="1">
                <a:solidFill>
                  <a:srgbClr val="3333FF"/>
                </a:solidFill>
              </a:rPr>
            </a:br>
            <a:r>
              <a:rPr lang="zh-TW" altLang="en-US" sz="4800" b="1">
                <a:solidFill>
                  <a:srgbClr val="00CC00"/>
                </a:solidFill>
                <a:latin typeface="新細明體" panose="02020500000000000000" pitchFamily="18" charset="-120"/>
              </a:rPr>
              <a:t>不信←半信半疑→相信</a:t>
            </a:r>
            <a:r>
              <a:rPr lang="zh-TW" altLang="en-US" sz="8800" b="1">
                <a:solidFill>
                  <a:srgbClr val="00CC00"/>
                </a:solidFill>
              </a:rPr>
              <a:t> </a:t>
            </a:r>
          </a:p>
        </p:txBody>
      </p:sp>
      <p:graphicFrame>
        <p:nvGraphicFramePr>
          <p:cNvPr id="26627" name="Object 3">
            <a:extLst>
              <a:ext uri="{FF2B5EF4-FFF2-40B4-BE49-F238E27FC236}">
                <a16:creationId xmlns:a16="http://schemas.microsoft.com/office/drawing/2014/main" id="{9CCC57CE-71A6-475E-A6E2-AFD07BED22C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03575" y="2514600"/>
          <a:ext cx="27432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0" name="圖片" r:id="rId3" imgW="2743200" imgH="1828800" progId="Word.Picture.8">
                  <p:embed/>
                </p:oleObj>
              </mc:Choice>
              <mc:Fallback>
                <p:oleObj name="圖片" r:id="rId3" imgW="2743200" imgH="1828800" progId="Word.Picture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2514600"/>
                        <a:ext cx="2743200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8" name="Rectangle 4">
            <a:extLst>
              <a:ext uri="{FF2B5EF4-FFF2-40B4-BE49-F238E27FC236}">
                <a16:creationId xmlns:a16="http://schemas.microsoft.com/office/drawing/2014/main" id="{90EBBF42-9F91-4755-B7DD-0A95E40CB7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23812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2400"/>
          </a:p>
        </p:txBody>
      </p:sp>
      <p:pic>
        <p:nvPicPr>
          <p:cNvPr id="26629" name="Picture 6" descr="ãbelieving, doubting,ãçåçæå°çµæ">
            <a:extLst>
              <a:ext uri="{FF2B5EF4-FFF2-40B4-BE49-F238E27FC236}">
                <a16:creationId xmlns:a16="http://schemas.microsoft.com/office/drawing/2014/main" id="{26B2EFC9-ADDE-4EDB-973F-F0B49B9F6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150" y="3195638"/>
            <a:ext cx="2933700" cy="305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5ED4604E-9F6D-4CB6-BFAC-4AF8AB5DF3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447800"/>
          </a:xfrm>
        </p:spPr>
        <p:txBody>
          <a:bodyPr/>
          <a:lstStyle/>
          <a:p>
            <a:pPr eaLnBrk="1" hangingPunct="1"/>
            <a:r>
              <a:rPr lang="zh-TW" altLang="en-US" sz="8000" b="1">
                <a:solidFill>
                  <a:srgbClr val="0000FF"/>
                </a:solidFill>
                <a:latin typeface="新細明體" panose="02020500000000000000" pitchFamily="18" charset="-120"/>
              </a:rPr>
              <a:t>比哥梅利恩效應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5D03EA44-7B0D-409D-BB02-3781C056D7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362200"/>
            <a:ext cx="4495800" cy="3429000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  <a:buFontTx/>
              <a:buNone/>
            </a:pPr>
            <a:r>
              <a:rPr lang="zh-TW" altLang="en-US" sz="2800" b="1">
                <a:solidFill>
                  <a:srgbClr val="009900"/>
                </a:solidFill>
                <a:latin typeface="新細明體" panose="02020500000000000000" pitchFamily="18" charset="-120"/>
              </a:rPr>
              <a:t>希臘神話中，塞浦路斯王比哥梅利恩雕出象牙少女像柯莉蒂，非常優美。比哥梅利恩當她為夢中情人。愛神維納斯就賦雕像以生命，使兩人結為夫婦。</a:t>
            </a:r>
          </a:p>
          <a:p>
            <a:pPr algn="just" eaLnBrk="1" hangingPunct="1">
              <a:lnSpc>
                <a:spcPct val="90000"/>
              </a:lnSpc>
              <a:buFontTx/>
              <a:buNone/>
            </a:pPr>
            <a:r>
              <a:rPr lang="zh-TW" altLang="en-US" sz="2800">
                <a:solidFill>
                  <a:srgbClr val="CC3300"/>
                </a:solidFill>
                <a:latin typeface="新細明體" panose="02020500000000000000" pitchFamily="18" charset="-120"/>
              </a:rPr>
              <a:t> </a:t>
            </a:r>
          </a:p>
          <a:p>
            <a:pPr algn="just" eaLnBrk="1" hangingPunct="1">
              <a:lnSpc>
                <a:spcPct val="90000"/>
              </a:lnSpc>
              <a:buFontTx/>
              <a:buNone/>
            </a:pPr>
            <a:r>
              <a:rPr lang="zh-TW" altLang="en-US" sz="3600" b="1">
                <a:solidFill>
                  <a:srgbClr val="92D050"/>
                </a:solidFill>
                <a:latin typeface="新細明體" panose="02020500000000000000" pitchFamily="18" charset="-120"/>
              </a:rPr>
              <a:t>自我實現的預言</a:t>
            </a:r>
          </a:p>
          <a:p>
            <a:pPr algn="just" eaLnBrk="1" hangingPunct="1">
              <a:lnSpc>
                <a:spcPct val="90000"/>
              </a:lnSpc>
              <a:buFontTx/>
              <a:buNone/>
            </a:pPr>
            <a:endParaRPr lang="zh-TW" altLang="en-US" sz="3600" b="1">
              <a:solidFill>
                <a:srgbClr val="CC3300"/>
              </a:solidFill>
              <a:latin typeface="新細明體" panose="02020500000000000000" pitchFamily="18" charset="-120"/>
            </a:endParaRPr>
          </a:p>
          <a:p>
            <a:pPr algn="just" eaLnBrk="1" hangingPunct="1">
              <a:lnSpc>
                <a:spcPct val="90000"/>
              </a:lnSpc>
              <a:buFontTx/>
              <a:buNone/>
            </a:pPr>
            <a:endParaRPr lang="zh-TW" altLang="en-US" sz="2000">
              <a:solidFill>
                <a:srgbClr val="CC3300"/>
              </a:solidFill>
              <a:latin typeface="新細明體" panose="02020500000000000000" pitchFamily="18" charset="-120"/>
            </a:endParaRPr>
          </a:p>
          <a:p>
            <a:pPr algn="just" eaLnBrk="1" hangingPunct="1">
              <a:lnSpc>
                <a:spcPct val="90000"/>
              </a:lnSpc>
              <a:buFontTx/>
              <a:buNone/>
            </a:pPr>
            <a:endParaRPr lang="en-US" altLang="zh-TW" sz="2000">
              <a:solidFill>
                <a:srgbClr val="CC3300"/>
              </a:solidFill>
              <a:latin typeface="新細明體" panose="02020500000000000000" pitchFamily="18" charset="-120"/>
            </a:endParaRPr>
          </a:p>
        </p:txBody>
      </p:sp>
      <p:pic>
        <p:nvPicPr>
          <p:cNvPr id="27652" name="Picture 4" descr="Pygmalion and Galatea: painting by Jean-Leon Gerome">
            <a:extLst>
              <a:ext uri="{FF2B5EF4-FFF2-40B4-BE49-F238E27FC236}">
                <a16:creationId xmlns:a16="http://schemas.microsoft.com/office/drawing/2014/main" id="{222EA084-25F3-40DD-B12B-7D6F5F853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513" y="2438400"/>
            <a:ext cx="22225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Rectangle 5">
            <a:extLst>
              <a:ext uri="{FF2B5EF4-FFF2-40B4-BE49-F238E27FC236}">
                <a16:creationId xmlns:a16="http://schemas.microsoft.com/office/drawing/2014/main" id="{83F9F9BB-7EB7-4517-BA95-B8E86CEB9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962400"/>
            <a:ext cx="39624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just" eaLnBrk="1" hangingPunct="1"/>
            <a:endParaRPr lang="en-US" altLang="zh-TW" sz="2400">
              <a:solidFill>
                <a:srgbClr val="CC3300"/>
              </a:solidFill>
              <a:latin typeface="新細明體" panose="02020500000000000000" pitchFamily="18" charset="-120"/>
            </a:endParaRPr>
          </a:p>
          <a:p>
            <a:pPr algn="just" eaLnBrk="1" hangingPunct="1"/>
            <a:endParaRPr lang="en-US" altLang="zh-TW" sz="2400">
              <a:solidFill>
                <a:srgbClr val="CC3300"/>
              </a:solidFill>
              <a:latin typeface="新細明體" panose="02020500000000000000" pitchFamily="18" charset="-120"/>
            </a:endParaRPr>
          </a:p>
          <a:p>
            <a:pPr lvl="1" algn="just" eaLnBrk="1" hangingPunct="1"/>
            <a:endParaRPr lang="en-US" altLang="zh-TW" sz="200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標題 1">
            <a:extLst>
              <a:ext uri="{FF2B5EF4-FFF2-40B4-BE49-F238E27FC236}">
                <a16:creationId xmlns:a16="http://schemas.microsoft.com/office/drawing/2014/main" id="{E37652F8-CB58-4556-B9BF-5E67C987F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9600" b="1">
                <a:solidFill>
                  <a:srgbClr val="3333FF"/>
                </a:solidFill>
              </a:rPr>
              <a:t>安慰劑效應</a:t>
            </a:r>
            <a:r>
              <a:rPr lang="zh-TW" altLang="en-US" sz="1400" b="1">
                <a:solidFill>
                  <a:srgbClr val="3333FF"/>
                </a:solidFill>
              </a:rPr>
              <a:t>  </a:t>
            </a:r>
            <a:r>
              <a:rPr lang="en-US" altLang="zh-TW" sz="1400" b="1">
                <a:solidFill>
                  <a:srgbClr val="3333FF"/>
                </a:solidFill>
              </a:rPr>
              <a:t>placebo effect</a:t>
            </a:r>
            <a:br>
              <a:rPr lang="en-US" altLang="zh-TW" b="1"/>
            </a:br>
            <a:r>
              <a:rPr lang="zh-TW" altLang="en-US" sz="3200" b="1"/>
              <a:t>療效來自「相信有效」</a:t>
            </a:r>
          </a:p>
        </p:txBody>
      </p:sp>
      <p:sp>
        <p:nvSpPr>
          <p:cNvPr id="28675" name="內容版面配置區 2">
            <a:extLst>
              <a:ext uri="{FF2B5EF4-FFF2-40B4-BE49-F238E27FC236}">
                <a16:creationId xmlns:a16="http://schemas.microsoft.com/office/drawing/2014/main" id="{2DC9AA53-26AB-4F91-943C-96D4D6EEC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49500"/>
            <a:ext cx="7772400" cy="3746500"/>
          </a:xfrm>
        </p:spPr>
        <p:txBody>
          <a:bodyPr/>
          <a:lstStyle/>
          <a:p>
            <a:r>
              <a:rPr lang="zh-TW" altLang="zh-TW" b="1">
                <a:solidFill>
                  <a:srgbClr val="009900"/>
                </a:solidFill>
              </a:rPr>
              <a:t>安慰劑活化腦部的區域，就是腦內啡等天然的鎮痛劑作用處</a:t>
            </a:r>
          </a:p>
          <a:p>
            <a:r>
              <a:rPr lang="zh-TW" altLang="zh-TW" b="1">
                <a:solidFill>
                  <a:srgbClr val="009900"/>
                </a:solidFill>
              </a:rPr>
              <a:t>舒解憂鬱的安慰劑在腦中活化處，和抗憂鬱藥活化的一樣</a:t>
            </a:r>
            <a:endParaRPr lang="zh-TW" altLang="en-US" b="1">
              <a:solidFill>
                <a:srgbClr val="009900"/>
              </a:solidFill>
            </a:endParaRPr>
          </a:p>
        </p:txBody>
      </p:sp>
      <p:pic>
        <p:nvPicPr>
          <p:cNvPr id="28676" name="Picture 4">
            <a:extLst>
              <a:ext uri="{FF2B5EF4-FFF2-40B4-BE49-F238E27FC236}">
                <a16:creationId xmlns:a16="http://schemas.microsoft.com/office/drawing/2014/main" id="{13ACD733-219D-453A-A66A-3125AD508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4149725"/>
            <a:ext cx="2898775" cy="209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043DB507-E52D-44E8-9491-ECC236D890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600200"/>
          </a:xfrm>
        </p:spPr>
        <p:txBody>
          <a:bodyPr/>
          <a:lstStyle/>
          <a:p>
            <a:pPr eaLnBrk="1" hangingPunct="1"/>
            <a:r>
              <a:rPr lang="zh-TW" altLang="en-US" sz="6000" b="1">
                <a:solidFill>
                  <a:srgbClr val="0000FF"/>
                </a:solidFill>
              </a:rPr>
              <a:t>「認知」的威力</a:t>
            </a:r>
            <a:endParaRPr lang="zh-TW" altLang="en-US" sz="7200" b="1">
              <a:solidFill>
                <a:srgbClr val="6600FF"/>
              </a:solidFill>
              <a:latin typeface="新細明體" panose="02020500000000000000" pitchFamily="18" charset="-120"/>
            </a:endParaRP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1F4C0B26-D588-47D7-AE22-E1C9DEE2BC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953000" y="1981200"/>
            <a:ext cx="3505200" cy="4114800"/>
          </a:xfrm>
        </p:spPr>
        <p:txBody>
          <a:bodyPr/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600">
                <a:solidFill>
                  <a:srgbClr val="A50021"/>
                </a:solidFill>
                <a:latin typeface="新細明體" panose="02020500000000000000" pitchFamily="18" charset="-120"/>
              </a:rPr>
              <a:t>	</a:t>
            </a:r>
            <a:endParaRPr lang="en-US" altLang="zh-TW" sz="2600">
              <a:solidFill>
                <a:srgbClr val="0000FF"/>
              </a:solidFill>
            </a:endParaRPr>
          </a:p>
        </p:txBody>
      </p:sp>
      <p:sp>
        <p:nvSpPr>
          <p:cNvPr id="29700" name="Rectangle 4">
            <a:extLst>
              <a:ext uri="{FF2B5EF4-FFF2-40B4-BE49-F238E27FC236}">
                <a16:creationId xmlns:a16="http://schemas.microsoft.com/office/drawing/2014/main" id="{2C455B42-A0FA-4457-8E72-F54EC4EE2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2565400"/>
            <a:ext cx="4805363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4400" b="1">
                <a:solidFill>
                  <a:srgbClr val="009900"/>
                </a:solidFill>
              </a:rPr>
              <a:t>安慰劑</a:t>
            </a:r>
            <a:r>
              <a:rPr lang="en-US" altLang="zh-TW" sz="1600" b="1">
                <a:solidFill>
                  <a:srgbClr val="009900"/>
                </a:solidFill>
              </a:rPr>
              <a:t>placebo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4400" b="1">
                <a:solidFill>
                  <a:srgbClr val="009900"/>
                </a:solidFill>
              </a:rPr>
              <a:t>反安慰劑</a:t>
            </a:r>
            <a:r>
              <a:rPr lang="en-US" altLang="zh-TW" sz="1600" b="1">
                <a:solidFill>
                  <a:srgbClr val="009900"/>
                </a:solidFill>
              </a:rPr>
              <a:t>nocebo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1600" b="1">
              <a:solidFill>
                <a:srgbClr val="009900"/>
              </a:solidFill>
            </a:endParaRPr>
          </a:p>
        </p:txBody>
      </p:sp>
      <p:pic>
        <p:nvPicPr>
          <p:cNvPr id="29701" name="圖片 5" descr="imagesC.jpg">
            <a:extLst>
              <a:ext uri="{FF2B5EF4-FFF2-40B4-BE49-F238E27FC236}">
                <a16:creationId xmlns:a16="http://schemas.microsoft.com/office/drawing/2014/main" id="{722C8D7A-2AB9-4C5C-94B9-E89C72971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488" y="2357438"/>
            <a:ext cx="3087687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2" name="文字方塊 7">
            <a:extLst>
              <a:ext uri="{FF2B5EF4-FFF2-40B4-BE49-F238E27FC236}">
                <a16:creationId xmlns:a16="http://schemas.microsoft.com/office/drawing/2014/main" id="{E6A5943B-EB8B-472C-8B89-C28E2F45D5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711700"/>
            <a:ext cx="62452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4000" b="1">
                <a:solidFill>
                  <a:srgbClr val="009900"/>
                </a:solidFill>
              </a:rPr>
              <a:t>為何生活於</a:t>
            </a:r>
            <a:r>
              <a:rPr lang="zh-TW" altLang="en-US" sz="1000" b="1">
                <a:solidFill>
                  <a:srgbClr val="009900"/>
                </a:solidFill>
              </a:rPr>
              <a:t>錯誤</a:t>
            </a:r>
            <a:r>
              <a:rPr lang="zh-TW" altLang="en-US" sz="4000" b="1">
                <a:solidFill>
                  <a:srgbClr val="009900"/>
                </a:solidFill>
              </a:rPr>
              <a:t>認知陰影下？</a:t>
            </a:r>
            <a:endParaRPr lang="en-US" altLang="zh-TW" sz="4000" b="1">
              <a:solidFill>
                <a:srgbClr val="0099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標題 1">
            <a:extLst>
              <a:ext uri="{FF2B5EF4-FFF2-40B4-BE49-F238E27FC236}">
                <a16:creationId xmlns:a16="http://schemas.microsoft.com/office/drawing/2014/main" id="{070BD8A3-DCC5-44D7-A449-259773E36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1747" name="內容版面配置區 2">
            <a:extLst>
              <a:ext uri="{FF2B5EF4-FFF2-40B4-BE49-F238E27FC236}">
                <a16:creationId xmlns:a16="http://schemas.microsoft.com/office/drawing/2014/main" id="{8B9E3D44-6DCA-4944-9CB9-DC44F0F8C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81075"/>
            <a:ext cx="7772400" cy="5114925"/>
          </a:xfrm>
        </p:spPr>
        <p:txBody>
          <a:bodyPr/>
          <a:lstStyle/>
          <a:p>
            <a:r>
              <a:rPr lang="en-US" altLang="zh-TW" b="1">
                <a:solidFill>
                  <a:srgbClr val="009900"/>
                </a:solidFill>
              </a:rPr>
              <a:t>《</a:t>
            </a:r>
            <a:r>
              <a:rPr lang="zh-TW" altLang="en-US" b="1">
                <a:solidFill>
                  <a:srgbClr val="009900"/>
                </a:solidFill>
              </a:rPr>
              <a:t>笑退病魔</a:t>
            </a:r>
            <a:r>
              <a:rPr lang="en-US" altLang="zh-TW" b="1">
                <a:solidFill>
                  <a:srgbClr val="009900"/>
                </a:solidFill>
              </a:rPr>
              <a:t>》</a:t>
            </a:r>
            <a:r>
              <a:rPr lang="zh-TW" altLang="en-US" b="1">
                <a:solidFill>
                  <a:srgbClr val="009900"/>
                </a:solidFill>
              </a:rPr>
              <a:t>：罹患嚴重的膠原蛋白疾病，全身關節痛得像被卡車碾過般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大笑十分鐘後享受二小時沒有痛的睡眠</a:t>
            </a:r>
            <a:endParaRPr lang="en-US" altLang="zh-TW" b="1">
              <a:solidFill>
                <a:srgbClr val="009900"/>
              </a:solidFill>
            </a:endParaRPr>
          </a:p>
          <a:p>
            <a:endParaRPr lang="zh-TW" altLang="en-US"/>
          </a:p>
        </p:txBody>
      </p:sp>
      <p:pic>
        <p:nvPicPr>
          <p:cNvPr id="31748" name="圖片 3">
            <a:extLst>
              <a:ext uri="{FF2B5EF4-FFF2-40B4-BE49-F238E27FC236}">
                <a16:creationId xmlns:a16="http://schemas.microsoft.com/office/drawing/2014/main" id="{5905116D-4B77-4C7C-BB5E-7791C08C3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63" y="2976563"/>
            <a:ext cx="3941762" cy="285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圖片 4">
            <a:extLst>
              <a:ext uri="{FF2B5EF4-FFF2-40B4-BE49-F238E27FC236}">
                <a16:creationId xmlns:a16="http://schemas.microsoft.com/office/drawing/2014/main" id="{D2C85E48-C96F-4D9E-B9D4-936F25AE9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3068638"/>
            <a:ext cx="250190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圖片 5">
            <a:extLst>
              <a:ext uri="{FF2B5EF4-FFF2-40B4-BE49-F238E27FC236}">
                <a16:creationId xmlns:a16="http://schemas.microsoft.com/office/drawing/2014/main" id="{FBDEC3D9-F824-485B-A120-3AA5A9EEB6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068638"/>
            <a:ext cx="1941513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標題 1">
            <a:extLst>
              <a:ext uri="{FF2B5EF4-FFF2-40B4-BE49-F238E27FC236}">
                <a16:creationId xmlns:a16="http://schemas.microsoft.com/office/drawing/2014/main" id="{D4E73229-5D4C-4397-BF58-788AD9BD9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000" b="1">
                <a:solidFill>
                  <a:srgbClr val="3333FF"/>
                </a:solidFill>
              </a:rPr>
              <a:t>想像力、知識</a:t>
            </a:r>
            <a:br>
              <a:rPr lang="en-US" altLang="zh-TW" sz="6000" b="1">
                <a:solidFill>
                  <a:srgbClr val="3333FF"/>
                </a:solidFill>
              </a:rPr>
            </a:br>
            <a:r>
              <a:rPr lang="zh-TW" altLang="en-US" sz="2800" b="1">
                <a:solidFill>
                  <a:srgbClr val="3333FF"/>
                </a:solidFill>
              </a:rPr>
              <a:t>熟重？</a:t>
            </a:r>
          </a:p>
        </p:txBody>
      </p:sp>
      <p:sp>
        <p:nvSpPr>
          <p:cNvPr id="32771" name="內容版面配置區 2">
            <a:extLst>
              <a:ext uri="{FF2B5EF4-FFF2-40B4-BE49-F238E27FC236}">
                <a16:creationId xmlns:a16="http://schemas.microsoft.com/office/drawing/2014/main" id="{5B911DA0-5E9C-4F21-869E-B8A5A3BAA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7918450" cy="4114800"/>
          </a:xfrm>
        </p:spPr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面對資訊：海綿（</a:t>
            </a:r>
            <a:r>
              <a:rPr lang="zh-TW" altLang="en-US" sz="2000" b="1">
                <a:solidFill>
                  <a:srgbClr val="009900"/>
                </a:solidFill>
              </a:rPr>
              <a:t>吸收</a:t>
            </a:r>
            <a:r>
              <a:rPr lang="zh-TW" altLang="en-US" b="1">
                <a:solidFill>
                  <a:srgbClr val="009900"/>
                </a:solidFill>
              </a:rPr>
              <a:t>）？淘金（</a:t>
            </a:r>
            <a:r>
              <a:rPr lang="zh-TW" altLang="en-US" sz="2000" b="1">
                <a:solidFill>
                  <a:srgbClr val="009900"/>
                </a:solidFill>
              </a:rPr>
              <a:t>篩選</a:t>
            </a:r>
            <a:r>
              <a:rPr lang="zh-TW" altLang="en-US" b="1">
                <a:solidFill>
                  <a:srgbClr val="009900"/>
                </a:solidFill>
              </a:rPr>
              <a:t>）？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如果知識不多，想像的空間與判斷的基礎就受限，因此擴充知識很重要？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做人在有疑處不疑、做事在不疑處有疑</a:t>
            </a:r>
            <a:endParaRPr lang="en-US" altLang="zh-TW" b="1">
              <a:solidFill>
                <a:srgbClr val="009900"/>
              </a:solidFill>
            </a:endParaRPr>
          </a:p>
          <a:p>
            <a:endParaRPr lang="zh-TW" altLang="en-US" b="1"/>
          </a:p>
        </p:txBody>
      </p:sp>
      <p:pic>
        <p:nvPicPr>
          <p:cNvPr id="32772" name="Picture 5" descr="ãthe thinkerãçåçæå°çµæ">
            <a:extLst>
              <a:ext uri="{FF2B5EF4-FFF2-40B4-BE49-F238E27FC236}">
                <a16:creationId xmlns:a16="http://schemas.microsoft.com/office/drawing/2014/main" id="{4AA9E3E1-9371-4D2A-A80C-B0B460E4F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888" y="4365625"/>
            <a:ext cx="3578225" cy="195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標題 1">
            <a:extLst>
              <a:ext uri="{FF2B5EF4-FFF2-40B4-BE49-F238E27FC236}">
                <a16:creationId xmlns:a16="http://schemas.microsoft.com/office/drawing/2014/main" id="{D752DE60-7894-487A-878C-D0FC4E012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000" b="1">
                <a:solidFill>
                  <a:srgbClr val="3333FF"/>
                </a:solidFill>
              </a:rPr>
              <a:t>名人的催眠術</a:t>
            </a:r>
          </a:p>
        </p:txBody>
      </p:sp>
      <p:sp>
        <p:nvSpPr>
          <p:cNvPr id="33795" name="內容版面配置區 2">
            <a:extLst>
              <a:ext uri="{FF2B5EF4-FFF2-40B4-BE49-F238E27FC236}">
                <a16:creationId xmlns:a16="http://schemas.microsoft.com/office/drawing/2014/main" id="{8D7BECC3-55A4-4B8F-B3F8-3C092BAF3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3670300" cy="4114800"/>
          </a:xfrm>
        </p:spPr>
        <p:txBody>
          <a:bodyPr/>
          <a:lstStyle/>
          <a:p>
            <a:r>
              <a:rPr lang="zh-TW" altLang="en-US" sz="2400" b="1">
                <a:solidFill>
                  <a:srgbClr val="009900"/>
                </a:solidFill>
              </a:rPr>
              <a:t>大陸張穎「隔空抓藥」特異功能，被國內魔術師拆穿她作弊 </a:t>
            </a:r>
            <a:r>
              <a:rPr lang="en-US" altLang="zh-TW" sz="1400" b="1">
                <a:solidFill>
                  <a:srgbClr val="009900"/>
                </a:solidFill>
              </a:rPr>
              <a:t>2001</a:t>
            </a:r>
            <a:r>
              <a:rPr lang="zh-TW" altLang="en-US" sz="1400" b="1">
                <a:solidFill>
                  <a:srgbClr val="009900"/>
                </a:solidFill>
              </a:rPr>
              <a:t>年</a:t>
            </a:r>
            <a:endParaRPr lang="en-US" altLang="zh-TW" sz="1400" b="1">
              <a:solidFill>
                <a:srgbClr val="009900"/>
              </a:solidFill>
            </a:endParaRPr>
          </a:p>
          <a:p>
            <a:r>
              <a:rPr lang="zh-TW" altLang="en-US" sz="2400" b="1">
                <a:solidFill>
                  <a:srgbClr val="009900"/>
                </a:solidFill>
              </a:rPr>
              <a:t>中學「質量守恆、質能不滅」知弊端</a:t>
            </a:r>
            <a:endParaRPr lang="en-US" altLang="zh-TW" sz="2400" b="1">
              <a:solidFill>
                <a:srgbClr val="009900"/>
              </a:solidFill>
            </a:endParaRPr>
          </a:p>
          <a:p>
            <a:r>
              <a:rPr lang="zh-TW" altLang="en-US" sz="2400" b="1">
                <a:solidFill>
                  <a:srgbClr val="009900"/>
                </a:solidFill>
              </a:rPr>
              <a:t>難道中學知識只用來考試，而不用到日常生活中（包括保護自己不受騙）？</a:t>
            </a:r>
          </a:p>
        </p:txBody>
      </p:sp>
      <p:pic>
        <p:nvPicPr>
          <p:cNvPr id="33796" name="Picture 2" descr="ç¸éåç">
            <a:extLst>
              <a:ext uri="{FF2B5EF4-FFF2-40B4-BE49-F238E27FC236}">
                <a16:creationId xmlns:a16="http://schemas.microsoft.com/office/drawing/2014/main" id="{6D922017-FB94-4B84-A075-F5D04BE83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0" y="2205038"/>
            <a:ext cx="4229100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>
            <a:extLst>
              <a:ext uri="{FF2B5EF4-FFF2-40B4-BE49-F238E27FC236}">
                <a16:creationId xmlns:a16="http://schemas.microsoft.com/office/drawing/2014/main" id="{394B0DD3-2606-4A0F-96AB-414607EA5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888" y="333375"/>
            <a:ext cx="6553200" cy="2735263"/>
          </a:xfrm>
        </p:spPr>
        <p:txBody>
          <a:bodyPr/>
          <a:lstStyle/>
          <a:p>
            <a:endParaRPr lang="zh-TW" altLang="en-US" sz="8000" b="1"/>
          </a:p>
        </p:txBody>
      </p:sp>
      <p:pic>
        <p:nvPicPr>
          <p:cNvPr id="5123" name="內容版面配置區 5">
            <a:extLst>
              <a:ext uri="{FF2B5EF4-FFF2-40B4-BE49-F238E27FC236}">
                <a16:creationId xmlns:a16="http://schemas.microsoft.com/office/drawing/2014/main" id="{97C9697A-D5E3-4B96-B31A-32D852BE0B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288" y="1484313"/>
            <a:ext cx="3889375" cy="3060700"/>
          </a:xfrm>
        </p:spPr>
      </p:pic>
      <p:pic>
        <p:nvPicPr>
          <p:cNvPr id="5124" name="Picture 4" descr="The world's most famous optical illusion">
            <a:extLst>
              <a:ext uri="{FF2B5EF4-FFF2-40B4-BE49-F238E27FC236}">
                <a16:creationId xmlns:a16="http://schemas.microsoft.com/office/drawing/2014/main" id="{52FBFA46-28B7-4CA8-A5DA-3ABDFDA28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1484313"/>
            <a:ext cx="2011362" cy="306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圖片 9">
            <a:extLst>
              <a:ext uri="{FF2B5EF4-FFF2-40B4-BE49-F238E27FC236}">
                <a16:creationId xmlns:a16="http://schemas.microsoft.com/office/drawing/2014/main" id="{9543BE86-A4D8-4DC6-9DD9-D2DD4C72FC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1484313"/>
            <a:ext cx="2001837" cy="306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標題 1">
            <a:extLst>
              <a:ext uri="{FF2B5EF4-FFF2-40B4-BE49-F238E27FC236}">
                <a16:creationId xmlns:a16="http://schemas.microsoft.com/office/drawing/2014/main" id="{7E944021-1BD4-4271-A34D-AC28A43EE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3333FF"/>
                </a:solidFill>
              </a:rPr>
              <a:t>學而不思則罔，思而不學則殆</a:t>
            </a:r>
          </a:p>
        </p:txBody>
      </p:sp>
      <p:sp>
        <p:nvSpPr>
          <p:cNvPr id="34819" name="內容版面配置區 2">
            <a:extLst>
              <a:ext uri="{FF2B5EF4-FFF2-40B4-BE49-F238E27FC236}">
                <a16:creationId xmlns:a16="http://schemas.microsoft.com/office/drawing/2014/main" id="{A63F0CCC-EC55-4176-B8F7-7C01ED128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社會上許多人盲從、人云亦云，因知識不足，無法作有智慧的判斷</a:t>
            </a:r>
          </a:p>
          <a:p>
            <a:r>
              <a:rPr lang="zh-TW" altLang="en-US" b="1">
                <a:solidFill>
                  <a:srgbClr val="009900"/>
                </a:solidFill>
              </a:rPr>
              <a:t>博學、慎思、明辨、篤行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盡信書不如無書</a:t>
            </a:r>
          </a:p>
        </p:txBody>
      </p:sp>
      <p:pic>
        <p:nvPicPr>
          <p:cNvPr id="34820" name="Picture 3">
            <a:extLst>
              <a:ext uri="{FF2B5EF4-FFF2-40B4-BE49-F238E27FC236}">
                <a16:creationId xmlns:a16="http://schemas.microsoft.com/office/drawing/2014/main" id="{ED7E06ED-A5BC-407B-BF79-6C7B8C148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3716338"/>
            <a:ext cx="3311525" cy="261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標題 1">
            <a:extLst>
              <a:ext uri="{FF2B5EF4-FFF2-40B4-BE49-F238E27FC236}">
                <a16:creationId xmlns:a16="http://schemas.microsoft.com/office/drawing/2014/main" id="{15FEBA37-FBA6-4F9A-A9C8-675288F7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有色眼鏡</a:t>
            </a:r>
            <a:r>
              <a:rPr lang="en-US" altLang="zh-TW" sz="2000" b="1">
                <a:solidFill>
                  <a:srgbClr val="3333FF"/>
                </a:solidFill>
              </a:rPr>
              <a:t>《</a:t>
            </a:r>
            <a:r>
              <a:rPr lang="zh-TW" altLang="en-US" sz="2000" b="1">
                <a:solidFill>
                  <a:srgbClr val="3333FF"/>
                </a:solidFill>
              </a:rPr>
              <a:t>列子</a:t>
            </a:r>
            <a:r>
              <a:rPr lang="en-US" altLang="zh-TW" sz="2000" b="1">
                <a:solidFill>
                  <a:srgbClr val="3333FF"/>
                </a:solidFill>
              </a:rPr>
              <a:t>》</a:t>
            </a:r>
            <a:endParaRPr lang="zh-TW" altLang="en-US" sz="2000" b="1">
              <a:solidFill>
                <a:srgbClr val="3333FF"/>
              </a:solidFill>
            </a:endParaRPr>
          </a:p>
        </p:txBody>
      </p:sp>
      <p:sp>
        <p:nvSpPr>
          <p:cNvPr id="35843" name="內容版面配置區 2">
            <a:extLst>
              <a:ext uri="{FF2B5EF4-FFF2-40B4-BE49-F238E27FC236}">
                <a16:creationId xmlns:a16="http://schemas.microsoft.com/office/drawing/2014/main" id="{AF587233-5C87-4F1D-8752-338080076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b="1">
                <a:solidFill>
                  <a:srgbClr val="009900"/>
                </a:solidFill>
              </a:rPr>
              <a:t>人有亡斧者，意其鄰人之子。視其行步，竊斧也；視其顏色，竊斧也；聽其言語，竊斧也；動作態度，無爲而不竊斧者也。</a:t>
            </a:r>
          </a:p>
          <a:p>
            <a:r>
              <a:rPr lang="zh-TW" altLang="en-US" sz="2800" b="1">
                <a:solidFill>
                  <a:srgbClr val="009900"/>
                </a:solidFill>
              </a:rPr>
              <a:t>俄而掘其溝而得其斧，他日，復見其鄰之子，其行動、顏色、動作皆無似竊斧者也。</a:t>
            </a:r>
          </a:p>
          <a:p>
            <a:endParaRPr lang="zh-TW" altLang="en-US"/>
          </a:p>
        </p:txBody>
      </p:sp>
      <p:pic>
        <p:nvPicPr>
          <p:cNvPr id="35844" name="圖片 1">
            <a:extLst>
              <a:ext uri="{FF2B5EF4-FFF2-40B4-BE49-F238E27FC236}">
                <a16:creationId xmlns:a16="http://schemas.microsoft.com/office/drawing/2014/main" id="{6B7AB67C-9306-40D5-AF00-60A62CCDA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4365625"/>
            <a:ext cx="3209925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1">
            <a:extLst>
              <a:ext uri="{FF2B5EF4-FFF2-40B4-BE49-F238E27FC236}">
                <a16:creationId xmlns:a16="http://schemas.microsoft.com/office/drawing/2014/main" id="{9A21C4BE-AC17-43AC-BDD7-FA154CA23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000" b="1">
                <a:solidFill>
                  <a:srgbClr val="3333FF"/>
                </a:solidFill>
              </a:rPr>
              <a:t>哈茲修辭定律 </a:t>
            </a:r>
            <a:r>
              <a:rPr lang="en-US" altLang="zh-TW" b="1"/>
              <a:t>Hartz</a:t>
            </a:r>
            <a:endParaRPr lang="zh-TW" altLang="en-US" b="1"/>
          </a:p>
        </p:txBody>
      </p:sp>
      <p:sp>
        <p:nvSpPr>
          <p:cNvPr id="36867" name="內容版面配置區 2">
            <a:extLst>
              <a:ext uri="{FF2B5EF4-FFF2-40B4-BE49-F238E27FC236}">
                <a16:creationId xmlns:a16="http://schemas.microsoft.com/office/drawing/2014/main" id="{0C2D9BE1-1333-446F-BB0C-1AD9A4D4C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爭論得過久，就成語意之爭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對策：愛而知其惡，憎而知其善 </a:t>
            </a:r>
            <a:endParaRPr lang="en-US" altLang="zh-TW" b="1">
              <a:solidFill>
                <a:srgbClr val="009900"/>
              </a:solidFill>
            </a:endParaRPr>
          </a:p>
          <a:p>
            <a:endParaRPr lang="zh-TW" altLang="en-US"/>
          </a:p>
        </p:txBody>
      </p:sp>
      <p:pic>
        <p:nvPicPr>
          <p:cNvPr id="36868" name="Picture 5" descr="ãemotionalãçåçæå°çµæ">
            <a:extLst>
              <a:ext uri="{FF2B5EF4-FFF2-40B4-BE49-F238E27FC236}">
                <a16:creationId xmlns:a16="http://schemas.microsoft.com/office/drawing/2014/main" id="{E0C63BC2-6348-4B15-982E-3117D8FAB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4105275"/>
            <a:ext cx="273367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圖片 2">
            <a:extLst>
              <a:ext uri="{FF2B5EF4-FFF2-40B4-BE49-F238E27FC236}">
                <a16:creationId xmlns:a16="http://schemas.microsoft.com/office/drawing/2014/main" id="{C5ADC5BC-92C6-4770-982F-0B74D35EF5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75" y="4133850"/>
            <a:ext cx="4103688" cy="162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標題 1">
            <a:extLst>
              <a:ext uri="{FF2B5EF4-FFF2-40B4-BE49-F238E27FC236}">
                <a16:creationId xmlns:a16="http://schemas.microsoft.com/office/drawing/2014/main" id="{19E44B89-64D1-47B9-AFF6-B0AE8BBBC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相信誰？</a:t>
            </a:r>
          </a:p>
        </p:txBody>
      </p:sp>
      <p:sp>
        <p:nvSpPr>
          <p:cNvPr id="37891" name="內容版面配置區 2">
            <a:extLst>
              <a:ext uri="{FF2B5EF4-FFF2-40B4-BE49-F238E27FC236}">
                <a16:creationId xmlns:a16="http://schemas.microsoft.com/office/drawing/2014/main" id="{FC99B030-341A-46E5-9C43-CC1ED596B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證據權重：更可信任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科學陣營分裂，民眾不知所措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媒體版幅限制？民眾肯耐心學習？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價值觀：難解</a:t>
            </a:r>
          </a:p>
        </p:txBody>
      </p:sp>
      <p:pic>
        <p:nvPicPr>
          <p:cNvPr id="37892" name="圖片 1">
            <a:extLst>
              <a:ext uri="{FF2B5EF4-FFF2-40B4-BE49-F238E27FC236}">
                <a16:creationId xmlns:a16="http://schemas.microsoft.com/office/drawing/2014/main" id="{A52026CD-6AA9-452C-9F50-907F60E24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3860800"/>
            <a:ext cx="3455988" cy="232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標題 1">
            <a:extLst>
              <a:ext uri="{FF2B5EF4-FFF2-40B4-BE49-F238E27FC236}">
                <a16:creationId xmlns:a16="http://schemas.microsoft.com/office/drawing/2014/main" id="{BB571FB2-CB42-4B21-9C63-82B89CD2B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東西之道</a:t>
            </a:r>
            <a:r>
              <a:rPr lang="zh-TW" altLang="en-US" sz="3200" b="1">
                <a:solidFill>
                  <a:srgbClr val="00CC00"/>
                </a:solidFill>
              </a:rPr>
              <a:t>東西方的差異？</a:t>
            </a:r>
          </a:p>
        </p:txBody>
      </p:sp>
      <p:sp>
        <p:nvSpPr>
          <p:cNvPr id="38915" name="內容版面配置區 2">
            <a:extLst>
              <a:ext uri="{FF2B5EF4-FFF2-40B4-BE49-F238E27FC236}">
                <a16:creationId xmlns:a16="http://schemas.microsoft.com/office/drawing/2014/main" id="{6E4BCD82-8149-425E-9FCD-6330CBB43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675" y="1981200"/>
            <a:ext cx="5470525" cy="4114800"/>
          </a:xfrm>
        </p:spPr>
        <p:txBody>
          <a:bodyPr/>
          <a:lstStyle/>
          <a:p>
            <a:endParaRPr lang="zh-TW" altLang="en-US" sz="2400" b="1"/>
          </a:p>
        </p:txBody>
      </p:sp>
      <p:pic>
        <p:nvPicPr>
          <p:cNvPr id="38916" name="圖片 4">
            <a:extLst>
              <a:ext uri="{FF2B5EF4-FFF2-40B4-BE49-F238E27FC236}">
                <a16:creationId xmlns:a16="http://schemas.microsoft.com/office/drawing/2014/main" id="{04D8484C-3852-4340-8B9C-AE27BFDF7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933575"/>
            <a:ext cx="5402263" cy="363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文字方塊 1">
            <a:extLst>
              <a:ext uri="{FF2B5EF4-FFF2-40B4-BE49-F238E27FC236}">
                <a16:creationId xmlns:a16="http://schemas.microsoft.com/office/drawing/2014/main" id="{B3BDCA04-C83E-4347-97AD-B18B32529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4292600"/>
            <a:ext cx="27368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TW" altLang="en-US" sz="1800" b="1">
                <a:solidFill>
                  <a:srgbClr val="FFC000"/>
                </a:solidFill>
              </a:rPr>
              <a:t>有一言而可以終身行之者乎？子曰：「其恕乎！</a:t>
            </a:r>
          </a:p>
        </p:txBody>
      </p:sp>
      <p:pic>
        <p:nvPicPr>
          <p:cNvPr id="38918" name="圖片 2">
            <a:extLst>
              <a:ext uri="{FF2B5EF4-FFF2-40B4-BE49-F238E27FC236}">
                <a16:creationId xmlns:a16="http://schemas.microsoft.com/office/drawing/2014/main" id="{23EE5595-0DFE-42BA-AD09-3D35E706DC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933575"/>
            <a:ext cx="2914650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9" name="文字方塊 3">
            <a:extLst>
              <a:ext uri="{FF2B5EF4-FFF2-40B4-BE49-F238E27FC236}">
                <a16:creationId xmlns:a16="http://schemas.microsoft.com/office/drawing/2014/main" id="{74403FA3-0CF9-4FBB-9199-89FD72CD2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5048250"/>
            <a:ext cx="29146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TW" altLang="en-US" sz="1600" b="1">
                <a:solidFill>
                  <a:srgbClr val="009900"/>
                </a:solidFill>
              </a:rPr>
              <a:t>想要別人怎麼對你 你就要怎麼的對待別人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標題 1">
            <a:extLst>
              <a:ext uri="{FF2B5EF4-FFF2-40B4-BE49-F238E27FC236}">
                <a16:creationId xmlns:a16="http://schemas.microsoft.com/office/drawing/2014/main" id="{A2A6A29E-802C-4511-BB09-8B8A39EC1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為子祈禱文</a:t>
            </a:r>
          </a:p>
        </p:txBody>
      </p:sp>
      <p:sp>
        <p:nvSpPr>
          <p:cNvPr id="39939" name="內容版面配置區 2">
            <a:extLst>
              <a:ext uri="{FF2B5EF4-FFF2-40B4-BE49-F238E27FC236}">
                <a16:creationId xmlns:a16="http://schemas.microsoft.com/office/drawing/2014/main" id="{FBF8009C-3583-4E35-AD4B-7985F40C3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5757863" cy="4114800"/>
          </a:xfrm>
        </p:spPr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老生常談？但飽經錯誤者相見恨晚</a:t>
            </a:r>
          </a:p>
          <a:p>
            <a:r>
              <a:rPr lang="zh-TW" altLang="en-US" b="1">
                <a:solidFill>
                  <a:srgbClr val="009900"/>
                </a:solidFill>
              </a:rPr>
              <a:t>學習如何在風暴中站起來、從中學習同情失敗者</a:t>
            </a:r>
          </a:p>
          <a:p>
            <a:r>
              <a:rPr lang="zh-TW" altLang="en-US" b="1">
                <a:solidFill>
                  <a:srgbClr val="009900"/>
                </a:solidFill>
              </a:rPr>
              <a:t>真正偉大的單純、真正智慧的虛懷若谷、真正力量的溫和</a:t>
            </a:r>
          </a:p>
          <a:p>
            <a:endParaRPr lang="zh-TW" altLang="en-US"/>
          </a:p>
        </p:txBody>
      </p:sp>
      <p:pic>
        <p:nvPicPr>
          <p:cNvPr id="39940" name="圖片 1">
            <a:extLst>
              <a:ext uri="{FF2B5EF4-FFF2-40B4-BE49-F238E27FC236}">
                <a16:creationId xmlns:a16="http://schemas.microsoft.com/office/drawing/2014/main" id="{5F45527C-2BBA-4BC6-A161-8B3787E22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2205038"/>
            <a:ext cx="1717675" cy="374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標題 1">
            <a:extLst>
              <a:ext uri="{FF2B5EF4-FFF2-40B4-BE49-F238E27FC236}">
                <a16:creationId xmlns:a16="http://schemas.microsoft.com/office/drawing/2014/main" id="{65E177BF-E89A-4454-96D5-0BB1244F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0963" name="內容版面配置區 2">
            <a:extLst>
              <a:ext uri="{FF2B5EF4-FFF2-40B4-BE49-F238E27FC236}">
                <a16:creationId xmlns:a16="http://schemas.microsoft.com/office/drawing/2014/main" id="{B0D43187-2839-413E-B7DB-0094746F8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81075"/>
            <a:ext cx="3814763" cy="5114925"/>
          </a:xfrm>
        </p:spPr>
        <p:txBody>
          <a:bodyPr/>
          <a:lstStyle/>
          <a:p>
            <a:r>
              <a:rPr lang="zh-TW" altLang="en-US" sz="3600" b="1">
                <a:solidFill>
                  <a:srgbClr val="009900"/>
                </a:solidFill>
              </a:rPr>
              <a:t>出污泥而不染，明機巧而不用</a:t>
            </a:r>
            <a:endParaRPr lang="en-US" altLang="zh-TW" sz="3600" b="1">
              <a:solidFill>
                <a:srgbClr val="009900"/>
              </a:solidFill>
            </a:endParaRPr>
          </a:p>
          <a:p>
            <a:r>
              <a:rPr lang="zh-TW" altLang="en-US" sz="3600" b="1">
                <a:solidFill>
                  <a:srgbClr val="009900"/>
                </a:solidFill>
              </a:rPr>
              <a:t>注意成功者之末路</a:t>
            </a:r>
            <a:endParaRPr lang="en-US" altLang="zh-TW" sz="3600" b="1">
              <a:solidFill>
                <a:srgbClr val="009900"/>
              </a:solidFill>
            </a:endParaRPr>
          </a:p>
          <a:p>
            <a:r>
              <a:rPr lang="zh-TW" altLang="en-US" sz="3600" b="1">
                <a:solidFill>
                  <a:srgbClr val="009900"/>
                </a:solidFill>
              </a:rPr>
              <a:t>非分之收穫，陷溺之根源</a:t>
            </a:r>
            <a:endParaRPr lang="en-US" altLang="zh-TW" sz="3600" b="1">
              <a:solidFill>
                <a:srgbClr val="009900"/>
              </a:solidFill>
            </a:endParaRPr>
          </a:p>
          <a:p>
            <a:r>
              <a:rPr lang="zh-TW" altLang="en-US" sz="3600" b="1">
                <a:solidFill>
                  <a:srgbClr val="009900"/>
                </a:solidFill>
              </a:rPr>
              <a:t>處明廷而檢飾者處暗室必放逸</a:t>
            </a:r>
          </a:p>
        </p:txBody>
      </p:sp>
      <p:pic>
        <p:nvPicPr>
          <p:cNvPr id="40964" name="Picture 4" descr="ç¸éåç">
            <a:extLst>
              <a:ext uri="{FF2B5EF4-FFF2-40B4-BE49-F238E27FC236}">
                <a16:creationId xmlns:a16="http://schemas.microsoft.com/office/drawing/2014/main" id="{F9B26386-8EBA-43DB-A485-DB988E477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075" y="981075"/>
            <a:ext cx="3513138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標題 1">
            <a:extLst>
              <a:ext uri="{FF2B5EF4-FFF2-40B4-BE49-F238E27FC236}">
                <a16:creationId xmlns:a16="http://schemas.microsoft.com/office/drawing/2014/main" id="{EE359D55-FD68-4FA8-AB66-692E4AE20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609600"/>
            <a:ext cx="7918450" cy="1143000"/>
          </a:xfrm>
        </p:spPr>
        <p:txBody>
          <a:bodyPr/>
          <a:lstStyle/>
          <a:p>
            <a:pPr algn="l"/>
            <a:r>
              <a:rPr lang="zh-TW" altLang="en-US" sz="6000" b="1">
                <a:solidFill>
                  <a:srgbClr val="3333FF"/>
                </a:solidFill>
              </a:rPr>
              <a:t>格列佛遊記</a:t>
            </a:r>
          </a:p>
        </p:txBody>
      </p:sp>
      <p:sp>
        <p:nvSpPr>
          <p:cNvPr id="41987" name="內容版面配置區 2">
            <a:extLst>
              <a:ext uri="{FF2B5EF4-FFF2-40B4-BE49-F238E27FC236}">
                <a16:creationId xmlns:a16="http://schemas.microsoft.com/office/drawing/2014/main" id="{68B928AD-0B51-4E8E-ADB3-F0189FE99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1981200"/>
            <a:ext cx="7918450" cy="41148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zh-TW" altLang="en-US" b="1">
                <a:solidFill>
                  <a:srgbClr val="009900"/>
                </a:solidFill>
              </a:rPr>
              <a:t>人體可直接放大？</a:t>
            </a:r>
            <a:endParaRPr lang="en-US" altLang="zh-TW" b="1">
              <a:solidFill>
                <a:srgbClr val="009900"/>
              </a:solidFill>
            </a:endParaRPr>
          </a:p>
          <a:p>
            <a:pPr marL="0" indent="0">
              <a:buFontTx/>
              <a:buNone/>
            </a:pPr>
            <a:endParaRPr lang="en-US" altLang="zh-TW" b="1">
              <a:solidFill>
                <a:srgbClr val="009900"/>
              </a:solidFill>
            </a:endParaRPr>
          </a:p>
          <a:p>
            <a:pPr marL="0" indent="0">
              <a:buFontTx/>
              <a:buNone/>
            </a:pPr>
            <a:r>
              <a:rPr lang="zh-TW" altLang="en-US" b="1">
                <a:solidFill>
                  <a:srgbClr val="009900"/>
                </a:solidFill>
              </a:rPr>
              <a:t>放大</a:t>
            </a:r>
            <a:r>
              <a:rPr lang="en-US" altLang="zh-TW" b="1">
                <a:solidFill>
                  <a:srgbClr val="009900"/>
                </a:solidFill>
              </a:rPr>
              <a:t>2</a:t>
            </a:r>
            <a:r>
              <a:rPr lang="zh-TW" altLang="en-US" b="1">
                <a:solidFill>
                  <a:srgbClr val="009900"/>
                </a:solidFill>
              </a:rPr>
              <a:t>倍</a:t>
            </a:r>
            <a:r>
              <a:rPr lang="en-US" altLang="zh-TW">
                <a:solidFill>
                  <a:srgbClr val="009900"/>
                </a:solidFill>
                <a:sym typeface="Wingdings" panose="05000000000000000000" pitchFamily="2" charset="2"/>
              </a:rPr>
              <a:t></a:t>
            </a:r>
            <a:r>
              <a:rPr lang="zh-TW" altLang="en-US" b="1">
                <a:solidFill>
                  <a:srgbClr val="009900"/>
                </a:solidFill>
              </a:rPr>
              <a:t>體重增？倍</a:t>
            </a:r>
            <a:endParaRPr lang="en-US" altLang="zh-TW" b="1">
              <a:solidFill>
                <a:srgbClr val="009900"/>
              </a:solidFill>
            </a:endParaRPr>
          </a:p>
          <a:p>
            <a:pPr marL="0" indent="0">
              <a:buFontTx/>
              <a:buNone/>
            </a:pPr>
            <a:endParaRPr lang="en-US" altLang="zh-TW" b="1">
              <a:solidFill>
                <a:srgbClr val="009900"/>
              </a:solidFill>
            </a:endParaRPr>
          </a:p>
          <a:p>
            <a:pPr marL="0" indent="0">
              <a:buFontTx/>
              <a:buNone/>
            </a:pPr>
            <a:r>
              <a:rPr lang="zh-TW" altLang="en-US" b="1">
                <a:solidFill>
                  <a:srgbClr val="009900"/>
                </a:solidFill>
              </a:rPr>
              <a:t>溝通的語言？</a:t>
            </a:r>
          </a:p>
        </p:txBody>
      </p:sp>
      <p:pic>
        <p:nvPicPr>
          <p:cNvPr id="41988" name="Picture 4" descr="ãGulliver's Travelsãçåçæå°çµæ">
            <a:extLst>
              <a:ext uri="{FF2B5EF4-FFF2-40B4-BE49-F238E27FC236}">
                <a16:creationId xmlns:a16="http://schemas.microsoft.com/office/drawing/2014/main" id="{CEBC49E2-68E0-4BFB-A91E-04EBF13A5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981075"/>
            <a:ext cx="3230562" cy="489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標題 1">
            <a:extLst>
              <a:ext uri="{FF2B5EF4-FFF2-40B4-BE49-F238E27FC236}">
                <a16:creationId xmlns:a16="http://schemas.microsoft.com/office/drawing/2014/main" id="{4F71D827-EC7B-4C38-9E73-8F1363342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600" b="1">
                <a:solidFill>
                  <a:srgbClr val="3333FF"/>
                </a:solidFill>
              </a:rPr>
              <a:t>西遊記的文藝與科幻</a:t>
            </a:r>
          </a:p>
        </p:txBody>
      </p:sp>
      <p:sp>
        <p:nvSpPr>
          <p:cNvPr id="43011" name="內容版面配置區 2">
            <a:extLst>
              <a:ext uri="{FF2B5EF4-FFF2-40B4-BE49-F238E27FC236}">
                <a16:creationId xmlns:a16="http://schemas.microsoft.com/office/drawing/2014/main" id="{545059CE-EE65-49E5-B3D4-F3F857ACF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343400"/>
          </a:xfrm>
        </p:spPr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詼諧諷刺：儒釋道三教合流、「皇帝輪流作，明年到我家」</a:t>
            </a:r>
          </a:p>
          <a:p>
            <a:r>
              <a:rPr lang="zh-TW" altLang="en-US" b="1">
                <a:solidFill>
                  <a:srgbClr val="009900"/>
                </a:solidFill>
              </a:rPr>
              <a:t>無所不能：孫悟空（筋斗十萬八千里）、火焰山（可融化任何物品）</a:t>
            </a:r>
          </a:p>
        </p:txBody>
      </p:sp>
      <p:pic>
        <p:nvPicPr>
          <p:cNvPr id="43012" name="圖片 3">
            <a:extLst>
              <a:ext uri="{FF2B5EF4-FFF2-40B4-BE49-F238E27FC236}">
                <a16:creationId xmlns:a16="http://schemas.microsoft.com/office/drawing/2014/main" id="{0E1BB2CD-8429-4BF1-B6B9-3A31A163B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3935413"/>
            <a:ext cx="5326062" cy="238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標題 1">
            <a:extLst>
              <a:ext uri="{FF2B5EF4-FFF2-40B4-BE49-F238E27FC236}">
                <a16:creationId xmlns:a16="http://schemas.microsoft.com/office/drawing/2014/main" id="{21FB1CA3-74BE-4C08-8284-B63E670B1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4035" name="內容版面配置區 2">
            <a:extLst>
              <a:ext uri="{FF2B5EF4-FFF2-40B4-BE49-F238E27FC236}">
                <a16:creationId xmlns:a16="http://schemas.microsoft.com/office/drawing/2014/main" id="{609C28E6-DEBA-43ED-BACC-52A453144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981075"/>
            <a:ext cx="4464050" cy="5114925"/>
          </a:xfrm>
        </p:spPr>
        <p:txBody>
          <a:bodyPr/>
          <a:lstStyle/>
          <a:p>
            <a:r>
              <a:rPr lang="en-US" altLang="zh-TW" b="1">
                <a:solidFill>
                  <a:srgbClr val="009900"/>
                </a:solidFill>
              </a:rPr>
              <a:t>《</a:t>
            </a:r>
            <a:r>
              <a:rPr lang="zh-TW" altLang="en-US" b="1">
                <a:solidFill>
                  <a:srgbClr val="009900"/>
                </a:solidFill>
              </a:rPr>
              <a:t>西遊記</a:t>
            </a:r>
            <a:r>
              <a:rPr lang="en-US" altLang="zh-TW" b="1">
                <a:solidFill>
                  <a:srgbClr val="009900"/>
                </a:solidFill>
              </a:rPr>
              <a:t>》</a:t>
            </a:r>
            <a:r>
              <a:rPr lang="zh-TW" altLang="en-US" b="1">
                <a:solidFill>
                  <a:srgbClr val="009900"/>
                </a:solidFill>
              </a:rPr>
              <a:t>：啟發想像力和創造力</a:t>
            </a:r>
          </a:p>
          <a:p>
            <a:r>
              <a:rPr lang="en-US" altLang="zh-TW" b="1">
                <a:solidFill>
                  <a:srgbClr val="009900"/>
                </a:solidFill>
              </a:rPr>
              <a:t>《</a:t>
            </a:r>
            <a:r>
              <a:rPr lang="zh-TW" altLang="en-US" b="1">
                <a:solidFill>
                  <a:srgbClr val="009900"/>
                </a:solidFill>
              </a:rPr>
              <a:t>三國演義</a:t>
            </a:r>
            <a:r>
              <a:rPr lang="en-US" altLang="zh-TW" b="1">
                <a:solidFill>
                  <a:srgbClr val="009900"/>
                </a:solidFill>
              </a:rPr>
              <a:t>》</a:t>
            </a:r>
            <a:r>
              <a:rPr lang="zh-TW" altLang="en-US" b="1">
                <a:solidFill>
                  <a:srgbClr val="009900"/>
                </a:solidFill>
              </a:rPr>
              <a:t>：赤膽忠心大義凜然的關公</a:t>
            </a:r>
          </a:p>
          <a:p>
            <a:r>
              <a:rPr lang="en-US" altLang="zh-TW" b="1">
                <a:solidFill>
                  <a:srgbClr val="009900"/>
                </a:solidFill>
              </a:rPr>
              <a:t>《</a:t>
            </a:r>
            <a:r>
              <a:rPr lang="zh-TW" altLang="en-US" b="1">
                <a:solidFill>
                  <a:srgbClr val="009900"/>
                </a:solidFill>
              </a:rPr>
              <a:t>水滸傳</a:t>
            </a:r>
            <a:r>
              <a:rPr lang="en-US" altLang="zh-TW" b="1">
                <a:solidFill>
                  <a:srgbClr val="009900"/>
                </a:solidFill>
              </a:rPr>
              <a:t>》</a:t>
            </a:r>
            <a:r>
              <a:rPr lang="zh-TW" altLang="en-US" b="1">
                <a:solidFill>
                  <a:srgbClr val="009900"/>
                </a:solidFill>
              </a:rPr>
              <a:t>：世道奸險、以俠犯禁</a:t>
            </a:r>
          </a:p>
          <a:p>
            <a:r>
              <a:rPr lang="zh-TW" altLang="en-US" b="1">
                <a:solidFill>
                  <a:srgbClr val="009900"/>
                </a:solidFill>
              </a:rPr>
              <a:t>設計各種人物和情節，學到人格陶鑄和價值建立</a:t>
            </a:r>
          </a:p>
          <a:p>
            <a:endParaRPr lang="zh-TW" altLang="en-US"/>
          </a:p>
        </p:txBody>
      </p:sp>
      <p:pic>
        <p:nvPicPr>
          <p:cNvPr id="44036" name="圖片 3">
            <a:extLst>
              <a:ext uri="{FF2B5EF4-FFF2-40B4-BE49-F238E27FC236}">
                <a16:creationId xmlns:a16="http://schemas.microsoft.com/office/drawing/2014/main" id="{DD176003-7A90-49DB-BA3E-0D341FC60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3" y="1628775"/>
            <a:ext cx="4021137" cy="367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標題 1">
            <a:extLst>
              <a:ext uri="{FF2B5EF4-FFF2-40B4-BE49-F238E27FC236}">
                <a16:creationId xmlns:a16="http://schemas.microsoft.com/office/drawing/2014/main" id="{6D489688-8321-45EA-B68D-268B7C09A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目錄</a:t>
            </a:r>
          </a:p>
        </p:txBody>
      </p:sp>
      <p:sp>
        <p:nvSpPr>
          <p:cNvPr id="6147" name="內容版面配置區 2">
            <a:extLst>
              <a:ext uri="{FF2B5EF4-FFF2-40B4-BE49-F238E27FC236}">
                <a16:creationId xmlns:a16="http://schemas.microsoft.com/office/drawing/2014/main" id="{FCD9C52B-C174-4B5A-988C-7FBB060B6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因應對生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模糊論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相信的力量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美 </a:t>
            </a:r>
            <a:r>
              <a:rPr lang="en-US" altLang="zh-TW" b="1">
                <a:solidFill>
                  <a:srgbClr val="009900"/>
                </a:solidFill>
              </a:rPr>
              <a:t>vs </a:t>
            </a:r>
            <a:r>
              <a:rPr lang="zh-TW" altLang="en-US" b="1">
                <a:solidFill>
                  <a:srgbClr val="009900"/>
                </a:solidFill>
              </a:rPr>
              <a:t>不美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東西之道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視野</a:t>
            </a:r>
            <a:endParaRPr lang="en-US" altLang="zh-TW" b="1">
              <a:solidFill>
                <a:srgbClr val="009900"/>
              </a:solidFill>
            </a:endParaRPr>
          </a:p>
          <a:p>
            <a:endParaRPr lang="zh-TW" altLang="en-US"/>
          </a:p>
        </p:txBody>
      </p:sp>
      <p:pic>
        <p:nvPicPr>
          <p:cNvPr id="6148" name="Picture 4" descr="ãcommunicationãçåçæå°çµæ">
            <a:extLst>
              <a:ext uri="{FF2B5EF4-FFF2-40B4-BE49-F238E27FC236}">
                <a16:creationId xmlns:a16="http://schemas.microsoft.com/office/drawing/2014/main" id="{3B11FF7E-D369-49BA-A659-26C4685A6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2060575"/>
            <a:ext cx="3744913" cy="347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標題 1">
            <a:extLst>
              <a:ext uri="{FF2B5EF4-FFF2-40B4-BE49-F238E27FC236}">
                <a16:creationId xmlns:a16="http://schemas.microsoft.com/office/drawing/2014/main" id="{310920BC-B9E6-421B-89CE-E2323E0F8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7200" b="1">
                <a:solidFill>
                  <a:srgbClr val="3333FF"/>
                </a:solidFill>
              </a:rPr>
              <a:t>投入職場的故事 </a:t>
            </a:r>
            <a:r>
              <a:rPr lang="en-US" altLang="zh-TW" sz="7200" b="1">
                <a:solidFill>
                  <a:srgbClr val="3333FF"/>
                </a:solidFill>
              </a:rPr>
              <a:t>1</a:t>
            </a:r>
            <a:endParaRPr lang="zh-TW" altLang="en-US" sz="7200" b="1">
              <a:solidFill>
                <a:srgbClr val="3333FF"/>
              </a:solidFill>
            </a:endParaRPr>
          </a:p>
        </p:txBody>
      </p:sp>
      <p:sp>
        <p:nvSpPr>
          <p:cNvPr id="45059" name="內容版面配置區 2">
            <a:extLst>
              <a:ext uri="{FF2B5EF4-FFF2-40B4-BE49-F238E27FC236}">
                <a16:creationId xmlns:a16="http://schemas.microsoft.com/office/drawing/2014/main" id="{4F50C5B3-5B2D-45F6-9E98-CAD35F76C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4894263" cy="4114800"/>
          </a:xfrm>
        </p:spPr>
        <p:txBody>
          <a:bodyPr/>
          <a:lstStyle/>
          <a:p>
            <a:r>
              <a:rPr lang="zh-TW" altLang="en-US" sz="2800" b="1">
                <a:solidFill>
                  <a:srgbClr val="009900"/>
                </a:solidFill>
              </a:rPr>
              <a:t>有老夫婦在風雨交加夜晚欲投宿，旅館櫃檯職員抱歉無空房，但親切地問是否願意睡他的值班房。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隔早，老夫婦結帳時見此職員仍在櫃檯，親切地問他們是否睡得好，並說不收費因其值班房非旅客房。</a:t>
            </a:r>
          </a:p>
        </p:txBody>
      </p:sp>
      <p:pic>
        <p:nvPicPr>
          <p:cNvPr id="45060" name="Picture 2" descr="ãrainy windy night , check in hotelãçåçæå°çµæ">
            <a:extLst>
              <a:ext uri="{FF2B5EF4-FFF2-40B4-BE49-F238E27FC236}">
                <a16:creationId xmlns:a16="http://schemas.microsoft.com/office/drawing/2014/main" id="{E69CE825-30F0-4C52-A791-0EDB7BB9B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3284538"/>
            <a:ext cx="2851150" cy="213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標題 1">
            <a:extLst>
              <a:ext uri="{FF2B5EF4-FFF2-40B4-BE49-F238E27FC236}">
                <a16:creationId xmlns:a16="http://schemas.microsoft.com/office/drawing/2014/main" id="{8D1DB89C-A2AF-436B-8F84-6A1BCAC52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7200" b="1">
                <a:solidFill>
                  <a:srgbClr val="3333FF"/>
                </a:solidFill>
              </a:rPr>
              <a:t>投入職場的故事 </a:t>
            </a:r>
            <a:r>
              <a:rPr lang="en-US" altLang="zh-TW" sz="7200" b="1">
                <a:solidFill>
                  <a:srgbClr val="3333FF"/>
                </a:solidFill>
              </a:rPr>
              <a:t>2</a:t>
            </a:r>
            <a:endParaRPr lang="zh-TW" altLang="en-US" sz="7200" b="1">
              <a:solidFill>
                <a:srgbClr val="3333FF"/>
              </a:solidFill>
            </a:endParaRPr>
          </a:p>
        </p:txBody>
      </p:sp>
      <p:sp>
        <p:nvSpPr>
          <p:cNvPr id="46083" name="內容版面配置區 2">
            <a:extLst>
              <a:ext uri="{FF2B5EF4-FFF2-40B4-BE49-F238E27FC236}">
                <a16:creationId xmlns:a16="http://schemas.microsoft.com/office/drawing/2014/main" id="{32AB6729-7EBF-415C-9625-2E7C5F930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4533900" cy="4114800"/>
          </a:xfrm>
        </p:spPr>
        <p:txBody>
          <a:bodyPr/>
          <a:lstStyle/>
          <a:p>
            <a:r>
              <a:rPr lang="zh-TW" altLang="en-US" sz="2400" b="1">
                <a:solidFill>
                  <a:srgbClr val="009900"/>
                </a:solidFill>
              </a:rPr>
              <a:t>幾年後，他收到老先生來信邀他到紐約一遊。在紐約</a:t>
            </a:r>
            <a:r>
              <a:rPr lang="en-US" altLang="zh-TW" sz="2400" b="1">
                <a:solidFill>
                  <a:srgbClr val="009900"/>
                </a:solidFill>
              </a:rPr>
              <a:t>5</a:t>
            </a:r>
            <a:r>
              <a:rPr lang="zh-TW" altLang="en-US" sz="2400" b="1">
                <a:solidFill>
                  <a:srgbClr val="009900"/>
                </a:solidFill>
              </a:rPr>
              <a:t>街和</a:t>
            </a:r>
            <a:r>
              <a:rPr lang="en-US" altLang="zh-TW" sz="2400" b="1">
                <a:solidFill>
                  <a:srgbClr val="009900"/>
                </a:solidFill>
              </a:rPr>
              <a:t>34</a:t>
            </a:r>
            <a:r>
              <a:rPr lang="zh-TW" altLang="en-US" sz="2400" b="1">
                <a:solidFill>
                  <a:srgbClr val="009900"/>
                </a:solidFill>
              </a:rPr>
              <a:t>街交口矗立著華麗大樓，老先生說這是為他蓋的旅館，請他來經營。</a:t>
            </a:r>
            <a:endParaRPr lang="en-US" altLang="zh-TW" sz="2400" b="1">
              <a:solidFill>
                <a:srgbClr val="009900"/>
              </a:solidFill>
            </a:endParaRPr>
          </a:p>
          <a:p>
            <a:r>
              <a:rPr lang="zh-TW" altLang="en-US" sz="2400" b="1">
                <a:solidFill>
                  <a:srgbClr val="009900"/>
                </a:solidFill>
              </a:rPr>
              <a:t>此為華爾道夫飯店，</a:t>
            </a:r>
            <a:r>
              <a:rPr lang="en-US" altLang="zh-TW" sz="2400" b="1">
                <a:solidFill>
                  <a:srgbClr val="009900"/>
                </a:solidFill>
              </a:rPr>
              <a:t>1931</a:t>
            </a:r>
            <a:r>
              <a:rPr lang="zh-TW" altLang="en-US" sz="2400" b="1">
                <a:solidFill>
                  <a:srgbClr val="009900"/>
                </a:solidFill>
              </a:rPr>
              <a:t>年啟用，是旅客在紐約的首選；他就是敬業的波特</a:t>
            </a:r>
            <a:r>
              <a:rPr lang="en-US" altLang="zh-TW" sz="2400" b="1">
                <a:solidFill>
                  <a:srgbClr val="009900"/>
                </a:solidFill>
              </a:rPr>
              <a:t>Boldt</a:t>
            </a:r>
            <a:r>
              <a:rPr lang="zh-TW" altLang="en-US" sz="2400" b="1">
                <a:solidFill>
                  <a:srgbClr val="009900"/>
                </a:solidFill>
              </a:rPr>
              <a:t>，奠定華爾道夫尊榮地位的主角。</a:t>
            </a:r>
          </a:p>
          <a:p>
            <a:endParaRPr lang="zh-TW" altLang="en-US"/>
          </a:p>
        </p:txBody>
      </p:sp>
      <p:pic>
        <p:nvPicPr>
          <p:cNvPr id="46084" name="圖片 1">
            <a:extLst>
              <a:ext uri="{FF2B5EF4-FFF2-40B4-BE49-F238E27FC236}">
                <a16:creationId xmlns:a16="http://schemas.microsoft.com/office/drawing/2014/main" id="{13E5C211-BDEB-477A-B50B-7A8C1E6D6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2060575"/>
            <a:ext cx="2879725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標題 1">
            <a:extLst>
              <a:ext uri="{FF2B5EF4-FFF2-40B4-BE49-F238E27FC236}">
                <a16:creationId xmlns:a16="http://schemas.microsoft.com/office/drawing/2014/main" id="{E009AF16-94C7-47FB-A234-84F23410B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價值判斷</a:t>
            </a:r>
            <a:endParaRPr lang="zh-TW" altLang="en-US" sz="2400" b="1">
              <a:solidFill>
                <a:srgbClr val="3333FF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AD2A8F-CAAD-4FDC-8801-B92EC9BB6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5541963" cy="4114800"/>
          </a:xfrm>
        </p:spPr>
        <p:txBody>
          <a:bodyPr/>
          <a:lstStyle/>
          <a:p>
            <a:r>
              <a:rPr lang="zh-TW" altLang="en-US" sz="2800" b="1">
                <a:solidFill>
                  <a:srgbClr val="009900"/>
                </a:solidFill>
              </a:rPr>
              <a:t>生命無價的立場，除了滿足心理尊崇的虛榮外，對於解決問題於事無補。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坐汽車、火車、飛機的賠償不一。反映服務契約價值的高低。汽車票價最低，出現事故時賠償的金額最少。</a:t>
            </a:r>
            <a:endParaRPr lang="en-US" altLang="zh-TW" sz="2800" b="1">
              <a:solidFill>
                <a:srgbClr val="009900"/>
              </a:solidFill>
            </a:endParaRPr>
          </a:p>
          <a:p>
            <a:pPr algn="r">
              <a:buFontTx/>
              <a:buNone/>
            </a:pPr>
            <a:r>
              <a:rPr lang="zh-TW" altLang="en-US" sz="1600" b="1">
                <a:solidFill>
                  <a:srgbClr val="009900"/>
                </a:solidFill>
              </a:rPr>
              <a:t>                               </a:t>
            </a:r>
          </a:p>
        </p:txBody>
      </p:sp>
      <p:pic>
        <p:nvPicPr>
          <p:cNvPr id="47108" name="圖片 4">
            <a:extLst>
              <a:ext uri="{FF2B5EF4-FFF2-40B4-BE49-F238E27FC236}">
                <a16:creationId xmlns:a16="http://schemas.microsoft.com/office/drawing/2014/main" id="{1D1ACEB5-BF36-4262-A176-BBE87823A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425" y="5076825"/>
            <a:ext cx="3533775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9" name="圖片 5">
            <a:extLst>
              <a:ext uri="{FF2B5EF4-FFF2-40B4-BE49-F238E27FC236}">
                <a16:creationId xmlns:a16="http://schemas.microsoft.com/office/drawing/2014/main" id="{96E65B45-95F9-41F7-B253-00A531588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3148013"/>
            <a:ext cx="1447800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標題 1">
            <a:extLst>
              <a:ext uri="{FF2B5EF4-FFF2-40B4-BE49-F238E27FC236}">
                <a16:creationId xmlns:a16="http://schemas.microsoft.com/office/drawing/2014/main" id="{CD1EE002-386E-4583-A866-1DFA95AF7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以恐懼為賣點</a:t>
            </a:r>
          </a:p>
        </p:txBody>
      </p:sp>
      <p:sp>
        <p:nvSpPr>
          <p:cNvPr id="48131" name="內容版面配置區 2">
            <a:extLst>
              <a:ext uri="{FF2B5EF4-FFF2-40B4-BE49-F238E27FC236}">
                <a16:creationId xmlns:a16="http://schemas.microsoft.com/office/drawing/2014/main" id="{9C54E32D-919F-4B1D-9772-E615E68F4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5470525" cy="4114800"/>
          </a:xfrm>
        </p:spPr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奈米機器人快飛追人？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空氣阻力可使奈米機器人慢，連追蝸牛都困難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極小物體表面接收的太陽能，無法提供足夠動力，即使效率百分之百</a:t>
            </a:r>
          </a:p>
        </p:txBody>
      </p:sp>
      <p:pic>
        <p:nvPicPr>
          <p:cNvPr id="48132" name="圖片 3">
            <a:extLst>
              <a:ext uri="{FF2B5EF4-FFF2-40B4-BE49-F238E27FC236}">
                <a16:creationId xmlns:a16="http://schemas.microsoft.com/office/drawing/2014/main" id="{9370A700-79C1-4992-88ED-D41C8E093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863" y="2133600"/>
            <a:ext cx="269875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標題 1">
            <a:extLst>
              <a:ext uri="{FF2B5EF4-FFF2-40B4-BE49-F238E27FC236}">
                <a16:creationId xmlns:a16="http://schemas.microsoft.com/office/drawing/2014/main" id="{FAE1B047-21E6-4F3A-A580-2B3505E40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菁英 </a:t>
            </a:r>
            <a:r>
              <a:rPr lang="en-US" altLang="zh-TW" sz="8800" b="1">
                <a:solidFill>
                  <a:srgbClr val="3333FF"/>
                </a:solidFill>
              </a:rPr>
              <a:t>vs </a:t>
            </a:r>
            <a:r>
              <a:rPr lang="zh-TW" altLang="en-US" sz="8800" b="1">
                <a:solidFill>
                  <a:srgbClr val="3333FF"/>
                </a:solidFill>
              </a:rPr>
              <a:t>普羅</a:t>
            </a:r>
          </a:p>
        </p:txBody>
      </p:sp>
      <p:sp>
        <p:nvSpPr>
          <p:cNvPr id="49155" name="內容版面配置區 2">
            <a:extLst>
              <a:ext uri="{FF2B5EF4-FFF2-40B4-BE49-F238E27FC236}">
                <a16:creationId xmlns:a16="http://schemas.microsoft.com/office/drawing/2014/main" id="{E979EEEC-9DA5-4F79-9694-291F23840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專家治理 </a:t>
            </a:r>
            <a:r>
              <a:rPr lang="en-US" altLang="zh-TW" b="1">
                <a:solidFill>
                  <a:srgbClr val="009900"/>
                </a:solidFill>
              </a:rPr>
              <a:t>vs </a:t>
            </a:r>
            <a:r>
              <a:rPr lang="zh-TW" altLang="en-US" b="1">
                <a:solidFill>
                  <a:srgbClr val="009900"/>
                </a:solidFill>
              </a:rPr>
              <a:t>全民表決：決定科學？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尊重專業 </a:t>
            </a:r>
            <a:r>
              <a:rPr lang="en-US" altLang="zh-TW" b="1">
                <a:solidFill>
                  <a:srgbClr val="009900"/>
                </a:solidFill>
              </a:rPr>
              <a:t>vs </a:t>
            </a:r>
            <a:r>
              <a:rPr lang="zh-TW" altLang="en-US" b="1">
                <a:solidFill>
                  <a:srgbClr val="009900"/>
                </a:solidFill>
              </a:rPr>
              <a:t>民粹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何謂民主？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「專業的傲慢」</a:t>
            </a:r>
          </a:p>
        </p:txBody>
      </p:sp>
      <p:pic>
        <p:nvPicPr>
          <p:cNvPr id="49156" name="Picture 5" descr="ãpopulismãçåçæå°çµæ">
            <a:extLst>
              <a:ext uri="{FF2B5EF4-FFF2-40B4-BE49-F238E27FC236}">
                <a16:creationId xmlns:a16="http://schemas.microsoft.com/office/drawing/2014/main" id="{BAC05372-7C02-4861-9C0D-CF9356144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3676650"/>
            <a:ext cx="2417763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7" name="圖片 1">
            <a:extLst>
              <a:ext uri="{FF2B5EF4-FFF2-40B4-BE49-F238E27FC236}">
                <a16:creationId xmlns:a16="http://schemas.microsoft.com/office/drawing/2014/main" id="{A04DB06F-8EBA-460F-9608-D8068C425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4508500"/>
            <a:ext cx="3787775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標題 1">
            <a:extLst>
              <a:ext uri="{FF2B5EF4-FFF2-40B4-BE49-F238E27FC236}">
                <a16:creationId xmlns:a16="http://schemas.microsoft.com/office/drawing/2014/main" id="{24D2DF15-F7AC-4A71-9DE9-EFFB4723F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權利 </a:t>
            </a:r>
            <a:r>
              <a:rPr lang="en-US" altLang="zh-TW" sz="8800" b="1">
                <a:solidFill>
                  <a:srgbClr val="3333FF"/>
                </a:solidFill>
              </a:rPr>
              <a:t>vs</a:t>
            </a:r>
            <a:r>
              <a:rPr lang="zh-TW" altLang="en-US" sz="8800" b="1">
                <a:solidFill>
                  <a:srgbClr val="3333FF"/>
                </a:solidFill>
              </a:rPr>
              <a:t> 義務</a:t>
            </a:r>
          </a:p>
        </p:txBody>
      </p:sp>
      <p:sp>
        <p:nvSpPr>
          <p:cNvPr id="50179" name="內容版面配置區 2">
            <a:extLst>
              <a:ext uri="{FF2B5EF4-FFF2-40B4-BE49-F238E27FC236}">
                <a16:creationId xmlns:a16="http://schemas.microsoft.com/office/drawing/2014/main" id="{E2544035-9892-47C3-B80E-BC225D701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人的社會責任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「我不贊成你的話，但擁護你說話的權利」？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若「妖言惑眾」？（謠言、毀謗）</a:t>
            </a:r>
          </a:p>
        </p:txBody>
      </p:sp>
      <p:pic>
        <p:nvPicPr>
          <p:cNvPr id="50180" name="圖片 1">
            <a:extLst>
              <a:ext uri="{FF2B5EF4-FFF2-40B4-BE49-F238E27FC236}">
                <a16:creationId xmlns:a16="http://schemas.microsoft.com/office/drawing/2014/main" id="{AAD45D23-300A-498A-8B95-F4F5D3ACC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4292600"/>
            <a:ext cx="4349750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標題 1">
            <a:extLst>
              <a:ext uri="{FF2B5EF4-FFF2-40B4-BE49-F238E27FC236}">
                <a16:creationId xmlns:a16="http://schemas.microsoft.com/office/drawing/2014/main" id="{B7187A5F-CE8D-4C73-87E8-B9846823D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自由 </a:t>
            </a:r>
            <a:r>
              <a:rPr lang="en-US" altLang="zh-TW" sz="8800" b="1">
                <a:solidFill>
                  <a:srgbClr val="3333FF"/>
                </a:solidFill>
              </a:rPr>
              <a:t>vs </a:t>
            </a:r>
            <a:r>
              <a:rPr lang="zh-TW" altLang="en-US" sz="8800" b="1">
                <a:solidFill>
                  <a:srgbClr val="3333FF"/>
                </a:solidFill>
              </a:rPr>
              <a:t>責任</a:t>
            </a:r>
          </a:p>
        </p:txBody>
      </p:sp>
      <p:sp>
        <p:nvSpPr>
          <p:cNvPr id="51203" name="內容版面配置區 2">
            <a:extLst>
              <a:ext uri="{FF2B5EF4-FFF2-40B4-BE49-F238E27FC236}">
                <a16:creationId xmlns:a16="http://schemas.microsoft.com/office/drawing/2014/main" id="{4D874623-9326-47C5-86B9-1EAEB8B3F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不自由，毋寧死</a:t>
            </a:r>
          </a:p>
          <a:p>
            <a:r>
              <a:rPr lang="zh-TW" altLang="en-US" b="1">
                <a:solidFill>
                  <a:srgbClr val="009900"/>
                </a:solidFill>
              </a:rPr>
              <a:t>自由自由，天下古今幾多罪惡假汝之名</a:t>
            </a:r>
          </a:p>
          <a:p>
            <a:r>
              <a:rPr lang="zh-TW" altLang="en-US" b="1">
                <a:solidFill>
                  <a:srgbClr val="009900"/>
                </a:solidFill>
              </a:rPr>
              <a:t>容忍比自由更重要</a:t>
            </a:r>
          </a:p>
        </p:txBody>
      </p:sp>
      <p:pic>
        <p:nvPicPr>
          <p:cNvPr id="51204" name="圖片 1">
            <a:extLst>
              <a:ext uri="{FF2B5EF4-FFF2-40B4-BE49-F238E27FC236}">
                <a16:creationId xmlns:a16="http://schemas.microsoft.com/office/drawing/2014/main" id="{9E3BE3E3-B5BF-483F-B682-4F0D874CE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4079875"/>
            <a:ext cx="2747963" cy="19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5" name="Picture 5" descr="ãinfringeãçåçæå°çµæ">
            <a:extLst>
              <a:ext uri="{FF2B5EF4-FFF2-40B4-BE49-F238E27FC236}">
                <a16:creationId xmlns:a16="http://schemas.microsoft.com/office/drawing/2014/main" id="{014D11E4-1E44-4EF6-B562-6FE55F235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4070350"/>
            <a:ext cx="3473450" cy="197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標題 1">
            <a:extLst>
              <a:ext uri="{FF2B5EF4-FFF2-40B4-BE49-F238E27FC236}">
                <a16:creationId xmlns:a16="http://schemas.microsoft.com/office/drawing/2014/main" id="{C05D7364-958F-4B1F-B2F1-D3B6765E8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9600" b="1">
                <a:solidFill>
                  <a:srgbClr val="3333FF"/>
                </a:solidFill>
              </a:rPr>
              <a:t>責任≧自由</a:t>
            </a:r>
          </a:p>
        </p:txBody>
      </p:sp>
      <p:sp>
        <p:nvSpPr>
          <p:cNvPr id="52227" name="內容版面配置區 2">
            <a:extLst>
              <a:ext uri="{FF2B5EF4-FFF2-40B4-BE49-F238E27FC236}">
                <a16:creationId xmlns:a16="http://schemas.microsoft.com/office/drawing/2014/main" id="{E3319B01-7E01-4F7B-AAA3-67DFCA802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2228" name="Picture 7">
            <a:extLst>
              <a:ext uri="{FF2B5EF4-FFF2-40B4-BE49-F238E27FC236}">
                <a16:creationId xmlns:a16="http://schemas.microsoft.com/office/drawing/2014/main" id="{4DF2A875-B56A-4BC2-8F7A-E91DF760A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3068638"/>
            <a:ext cx="273367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9" name="Picture 6">
            <a:extLst>
              <a:ext uri="{FF2B5EF4-FFF2-40B4-BE49-F238E27FC236}">
                <a16:creationId xmlns:a16="http://schemas.microsoft.com/office/drawing/2014/main" id="{39B18A59-0882-4F58-B483-93366CC93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150" y="2009775"/>
            <a:ext cx="1044575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0" name="Picture 5">
            <a:extLst>
              <a:ext uri="{FF2B5EF4-FFF2-40B4-BE49-F238E27FC236}">
                <a16:creationId xmlns:a16="http://schemas.microsoft.com/office/drawing/2014/main" id="{89DB83A3-63E4-4040-BABB-3C11B57B4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3789363"/>
            <a:ext cx="1144588" cy="240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標題 1">
            <a:extLst>
              <a:ext uri="{FF2B5EF4-FFF2-40B4-BE49-F238E27FC236}">
                <a16:creationId xmlns:a16="http://schemas.microsoft.com/office/drawing/2014/main" id="{CCE39D6A-16DC-4ED4-BA58-656CF1FCA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88913"/>
            <a:ext cx="7772400" cy="1563687"/>
          </a:xfrm>
        </p:spPr>
        <p:txBody>
          <a:bodyPr/>
          <a:lstStyle/>
          <a:p>
            <a:r>
              <a:rPr lang="zh-TW" altLang="en-US" sz="9600" b="1">
                <a:solidFill>
                  <a:srgbClr val="3333FF"/>
                </a:solidFill>
              </a:rPr>
              <a:t>「成功」？</a:t>
            </a:r>
          </a:p>
        </p:txBody>
      </p:sp>
      <p:sp>
        <p:nvSpPr>
          <p:cNvPr id="53251" name="內容版面配置區 2">
            <a:extLst>
              <a:ext uri="{FF2B5EF4-FFF2-40B4-BE49-F238E27FC236}">
                <a16:creationId xmlns:a16="http://schemas.microsoft.com/office/drawing/2014/main" id="{41D7FAA4-6231-4699-B846-3AB8775CE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28775"/>
            <a:ext cx="7772400" cy="4467225"/>
          </a:xfrm>
        </p:spPr>
        <p:txBody>
          <a:bodyPr/>
          <a:lstStyle/>
          <a:p>
            <a:r>
              <a:rPr lang="zh-TW" altLang="en-US" b="1">
                <a:solidFill>
                  <a:srgbClr val="00B050"/>
                </a:solidFill>
              </a:rPr>
              <a:t>永遠不要企圖變得比誰更好，但是永遠不要停止成為最好的自己</a:t>
            </a:r>
            <a:endParaRPr lang="en-US" altLang="zh-TW" b="1">
              <a:solidFill>
                <a:srgbClr val="00B050"/>
              </a:solidFill>
            </a:endParaRPr>
          </a:p>
        </p:txBody>
      </p:sp>
      <p:pic>
        <p:nvPicPr>
          <p:cNvPr id="53252" name="圖片 3">
            <a:extLst>
              <a:ext uri="{FF2B5EF4-FFF2-40B4-BE49-F238E27FC236}">
                <a16:creationId xmlns:a16="http://schemas.microsoft.com/office/drawing/2014/main" id="{C03223DB-1CD7-4A26-8F51-508FC81D1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838" y="2819400"/>
            <a:ext cx="6280150" cy="348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標題 1">
            <a:extLst>
              <a:ext uri="{FF2B5EF4-FFF2-40B4-BE49-F238E27FC236}">
                <a16:creationId xmlns:a16="http://schemas.microsoft.com/office/drawing/2014/main" id="{759B6382-A4B7-4ECE-B62D-083D3F48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視野</a:t>
            </a:r>
          </a:p>
        </p:txBody>
      </p:sp>
      <p:sp>
        <p:nvSpPr>
          <p:cNvPr id="41987" name="內容版面配置區 2">
            <a:extLst>
              <a:ext uri="{FF2B5EF4-FFF2-40B4-BE49-F238E27FC236}">
                <a16:creationId xmlns:a16="http://schemas.microsoft.com/office/drawing/2014/main" id="{641ADD7F-3CD5-4F39-81F6-B792278D5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zh-TW" altLang="en-US" sz="8800" b="1" dirty="0">
              <a:solidFill>
                <a:srgbClr val="3333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4276" name="圖片 3">
            <a:extLst>
              <a:ext uri="{FF2B5EF4-FFF2-40B4-BE49-F238E27FC236}">
                <a16:creationId xmlns:a16="http://schemas.microsoft.com/office/drawing/2014/main" id="{DE463E33-46BE-47B7-A99B-253BEBEA0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590800"/>
            <a:ext cx="78486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標題 1">
            <a:extLst>
              <a:ext uri="{FF2B5EF4-FFF2-40B4-BE49-F238E27FC236}">
                <a16:creationId xmlns:a16="http://schemas.microsoft.com/office/drawing/2014/main" id="{1B384E8A-2ADD-460F-B0FD-4135BF5F7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524000"/>
          </a:xfrm>
        </p:spPr>
        <p:txBody>
          <a:bodyPr/>
          <a:lstStyle/>
          <a:p>
            <a:r>
              <a:rPr lang="zh-TW" altLang="en-US" sz="8000" b="1">
                <a:solidFill>
                  <a:srgbClr val="3333FF"/>
                </a:solidFill>
              </a:rPr>
              <a:t>因應對生</a:t>
            </a:r>
            <a:endParaRPr lang="zh-TW" altLang="en-US" sz="5400" b="1">
              <a:solidFill>
                <a:srgbClr val="3333FF"/>
              </a:solidFill>
            </a:endParaRPr>
          </a:p>
        </p:txBody>
      </p:sp>
      <p:sp>
        <p:nvSpPr>
          <p:cNvPr id="7171" name="內容版面配置區 2">
            <a:extLst>
              <a:ext uri="{FF2B5EF4-FFF2-40B4-BE49-F238E27FC236}">
                <a16:creationId xmlns:a16="http://schemas.microsoft.com/office/drawing/2014/main" id="{C5605849-3089-4777-A8ED-22254E080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420938"/>
            <a:ext cx="7772400" cy="3675062"/>
          </a:xfrm>
        </p:spPr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所有的光明都會有陰影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殺蟲劑會引起環境污染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en-US" altLang="zh-TW" b="1">
                <a:solidFill>
                  <a:srgbClr val="009900"/>
                </a:solidFill>
              </a:rPr>
              <a:t>19</a:t>
            </a:r>
            <a:r>
              <a:rPr lang="zh-TW" altLang="en-US" b="1">
                <a:solidFill>
                  <a:srgbClr val="009900"/>
                </a:solidFill>
              </a:rPr>
              <a:t>世紀以來醫衛農糧發展→人口暴漲</a:t>
            </a:r>
          </a:p>
        </p:txBody>
      </p:sp>
      <p:pic>
        <p:nvPicPr>
          <p:cNvPr id="7172" name="Picture 5" descr="ãlight , shadowãçåçæå°çµæ">
            <a:extLst>
              <a:ext uri="{FF2B5EF4-FFF2-40B4-BE49-F238E27FC236}">
                <a16:creationId xmlns:a16="http://schemas.microsoft.com/office/drawing/2014/main" id="{88972826-EA78-4741-98CF-859421126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437063"/>
            <a:ext cx="3048000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標題 1">
            <a:extLst>
              <a:ext uri="{FF2B5EF4-FFF2-40B4-BE49-F238E27FC236}">
                <a16:creationId xmlns:a16="http://schemas.microsoft.com/office/drawing/2014/main" id="{0946C28C-7A0F-4002-B739-B6E74BB08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zh-TW" sz="6600" b="1">
                <a:solidFill>
                  <a:srgbClr val="3333FF"/>
                </a:solidFill>
              </a:rPr>
              <a:t>登泰山而小天下</a:t>
            </a:r>
            <a:endParaRPr lang="zh-TW" altLang="en-US" sz="6600" b="1">
              <a:solidFill>
                <a:srgbClr val="3333FF"/>
              </a:solidFill>
            </a:endParaRPr>
          </a:p>
        </p:txBody>
      </p:sp>
      <p:sp>
        <p:nvSpPr>
          <p:cNvPr id="55299" name="內容版面配置區 2">
            <a:extLst>
              <a:ext uri="{FF2B5EF4-FFF2-40B4-BE49-F238E27FC236}">
                <a16:creationId xmlns:a16="http://schemas.microsoft.com/office/drawing/2014/main" id="{A041B728-807B-4A85-8953-9E5399145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5300" name="圖片 3">
            <a:extLst>
              <a:ext uri="{FF2B5EF4-FFF2-40B4-BE49-F238E27FC236}">
                <a16:creationId xmlns:a16="http://schemas.microsoft.com/office/drawing/2014/main" id="{65D4620F-253F-4FEF-8959-3281AACBF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5" y="908050"/>
            <a:ext cx="1441450" cy="129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1" name="圖片 4" descr="http://2.bp.blogspot.com/-9XJXftzGO4k/VSyFjyebslI/AAAAAAAAAAk/h7d1CKjrgqo/s1600/Pale%2BBlue%2BDot%2B960x600.jpg">
            <a:extLst>
              <a:ext uri="{FF2B5EF4-FFF2-40B4-BE49-F238E27FC236}">
                <a16:creationId xmlns:a16="http://schemas.microsoft.com/office/drawing/2014/main" id="{4F09C9DE-3D73-4A16-BB6C-3AA2F3FFC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205038"/>
            <a:ext cx="6048375" cy="3754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2" name="圖片 5">
            <a:extLst>
              <a:ext uri="{FF2B5EF4-FFF2-40B4-BE49-F238E27FC236}">
                <a16:creationId xmlns:a16="http://schemas.microsoft.com/office/drawing/2014/main" id="{87C7BCED-38F2-4A89-960B-79E803307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5" y="2547938"/>
            <a:ext cx="1439863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弧形接點 7">
            <a:extLst>
              <a:ext uri="{FF2B5EF4-FFF2-40B4-BE49-F238E27FC236}">
                <a16:creationId xmlns:a16="http://schemas.microsoft.com/office/drawing/2014/main" id="{4133DDC7-8EC8-4CA5-9668-16759011000A}"/>
              </a:ext>
            </a:extLst>
          </p:cNvPr>
          <p:cNvCxnSpPr/>
          <p:nvPr/>
        </p:nvCxnSpPr>
        <p:spPr>
          <a:xfrm rot="16200000" flipV="1">
            <a:off x="7235825" y="3500438"/>
            <a:ext cx="1584325" cy="431800"/>
          </a:xfrm>
          <a:prstGeom prst="curvedConnector3">
            <a:avLst>
              <a:gd name="adj1" fmla="val 50000"/>
            </a:avLst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304" name="文字方塊 10">
            <a:extLst>
              <a:ext uri="{FF2B5EF4-FFF2-40B4-BE49-F238E27FC236}">
                <a16:creationId xmlns:a16="http://schemas.microsoft.com/office/drawing/2014/main" id="{46AEAA06-D75E-4A41-8106-36A7532827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7988" y="4437063"/>
            <a:ext cx="431800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600" b="1"/>
              <a:t>你在這裡</a:t>
            </a:r>
          </a:p>
        </p:txBody>
      </p:sp>
      <p:sp>
        <p:nvSpPr>
          <p:cNvPr id="55305" name="文字方塊 8">
            <a:extLst>
              <a:ext uri="{FF2B5EF4-FFF2-40B4-BE49-F238E27FC236}">
                <a16:creationId xmlns:a16="http://schemas.microsoft.com/office/drawing/2014/main" id="{E6326E7F-EB16-48DF-B05B-47695B7CEA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1975" y="4581525"/>
            <a:ext cx="323850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900"/>
              <a:t>水手一號四十億英里</a:t>
            </a:r>
            <a:r>
              <a:rPr lang="en-US" altLang="zh-TW" sz="900"/>
              <a:t>1990</a:t>
            </a:r>
            <a:endParaRPr lang="zh-TW" altLang="en-US" sz="900"/>
          </a:p>
        </p:txBody>
      </p:sp>
      <p:sp>
        <p:nvSpPr>
          <p:cNvPr id="55306" name="文字方塊 9">
            <a:extLst>
              <a:ext uri="{FF2B5EF4-FFF2-40B4-BE49-F238E27FC236}">
                <a16:creationId xmlns:a16="http://schemas.microsoft.com/office/drawing/2014/main" id="{7B5BE7CA-CA87-4F48-A671-836733A729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3063" y="1268413"/>
            <a:ext cx="369887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200"/>
              <a:t>西元前</a:t>
            </a:r>
            <a:r>
              <a:rPr lang="en-US" altLang="zh-TW" sz="1200"/>
              <a:t>300</a:t>
            </a:r>
            <a:endParaRPr lang="zh-TW" altLang="en-US"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>
            <a:extLst>
              <a:ext uri="{FF2B5EF4-FFF2-40B4-BE49-F238E27FC236}">
                <a16:creationId xmlns:a16="http://schemas.microsoft.com/office/drawing/2014/main" id="{21943746-23E9-45A6-91AF-07D0AADB8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sz="7200" b="1">
                <a:solidFill>
                  <a:srgbClr val="3333FF"/>
                </a:solidFill>
              </a:rPr>
              <a:t>光明與黑暗</a:t>
            </a:r>
            <a:endParaRPr lang="zh-TW" altLang="en-US" sz="7200">
              <a:solidFill>
                <a:srgbClr val="3333FF"/>
              </a:solidFill>
            </a:endParaRPr>
          </a:p>
        </p:txBody>
      </p:sp>
      <p:sp>
        <p:nvSpPr>
          <p:cNvPr id="8195" name="內容版面配置區 2">
            <a:extLst>
              <a:ext uri="{FF2B5EF4-FFF2-40B4-BE49-F238E27FC236}">
                <a16:creationId xmlns:a16="http://schemas.microsoft.com/office/drawing/2014/main" id="{6C913023-5EC5-4045-93DC-A6A4BABEE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205038"/>
            <a:ext cx="4391025" cy="3890962"/>
          </a:xfrm>
        </p:spPr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日食</a:t>
            </a:r>
            <a:r>
              <a:rPr lang="zh-TW" altLang="en-US" sz="1600" b="1">
                <a:solidFill>
                  <a:srgbClr val="009900"/>
                </a:solidFill>
              </a:rPr>
              <a:t>泰利斯預測日蝕（西元前</a:t>
            </a:r>
            <a:r>
              <a:rPr lang="en-US" altLang="zh-TW" sz="1600" b="1">
                <a:solidFill>
                  <a:srgbClr val="009900"/>
                </a:solidFill>
              </a:rPr>
              <a:t>585</a:t>
            </a:r>
            <a:r>
              <a:rPr lang="zh-TW" altLang="en-US" sz="1600" b="1">
                <a:solidFill>
                  <a:srgbClr val="009900"/>
                </a:solidFill>
              </a:rPr>
              <a:t>年</a:t>
            </a:r>
            <a:r>
              <a:rPr lang="en-US" altLang="zh-TW" sz="1600" b="1">
                <a:solidFill>
                  <a:srgbClr val="009900"/>
                </a:solidFill>
              </a:rPr>
              <a:t>5</a:t>
            </a:r>
            <a:r>
              <a:rPr lang="zh-TW" altLang="en-US" sz="1600" b="1">
                <a:solidFill>
                  <a:srgbClr val="009900"/>
                </a:solidFill>
              </a:rPr>
              <a:t>月</a:t>
            </a:r>
            <a:r>
              <a:rPr lang="en-US" altLang="zh-TW" sz="1600" b="1">
                <a:solidFill>
                  <a:srgbClr val="009900"/>
                </a:solidFill>
              </a:rPr>
              <a:t>28</a:t>
            </a:r>
            <a:r>
              <a:rPr lang="zh-TW" altLang="en-US" sz="1600" b="1">
                <a:solidFill>
                  <a:srgbClr val="009900"/>
                </a:solidFill>
              </a:rPr>
              <a:t>日），使兩軍因恐慌而停戰</a:t>
            </a:r>
            <a:endParaRPr lang="en-US" altLang="zh-TW" sz="1600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白光：七彩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光：電磁波</a:t>
            </a:r>
            <a:r>
              <a:rPr lang="zh-TW" altLang="en-US" sz="1600" b="1">
                <a:solidFill>
                  <a:srgbClr val="009900"/>
                </a:solidFill>
              </a:rPr>
              <a:t>（紅光為</a:t>
            </a:r>
            <a:r>
              <a:rPr lang="en-US" altLang="zh-TW" sz="1600" b="1">
                <a:solidFill>
                  <a:srgbClr val="009900"/>
                </a:solidFill>
              </a:rPr>
              <a:t>700</a:t>
            </a:r>
            <a:r>
              <a:rPr lang="zh-TW" altLang="en-US" sz="1600" b="1">
                <a:solidFill>
                  <a:srgbClr val="009900"/>
                </a:solidFill>
              </a:rPr>
              <a:t>奈米）</a:t>
            </a:r>
            <a:endParaRPr lang="en-US" altLang="zh-TW" sz="1600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愛因斯坦光電效應：</a:t>
            </a:r>
            <a:r>
              <a:rPr lang="zh-TW" altLang="en-US" sz="1600" b="1">
                <a:solidFill>
                  <a:srgbClr val="009900"/>
                </a:solidFill>
              </a:rPr>
              <a:t>開啟波粒二象性和量子力學兩扇大門  </a:t>
            </a:r>
            <a:r>
              <a:rPr lang="en-US" altLang="zh-TW" sz="1600" b="1">
                <a:solidFill>
                  <a:srgbClr val="009900"/>
                </a:solidFill>
              </a:rPr>
              <a:t>TV</a:t>
            </a:r>
            <a:endParaRPr lang="zh-TW" altLang="en-US" sz="1600" b="1">
              <a:solidFill>
                <a:srgbClr val="009900"/>
              </a:solidFill>
            </a:endParaRPr>
          </a:p>
        </p:txBody>
      </p:sp>
      <p:pic>
        <p:nvPicPr>
          <p:cNvPr id="8196" name="圖片 3">
            <a:extLst>
              <a:ext uri="{FF2B5EF4-FFF2-40B4-BE49-F238E27FC236}">
                <a16:creationId xmlns:a16="http://schemas.microsoft.com/office/drawing/2014/main" id="{ACB82437-6251-4A73-9976-14FA28A67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263" y="546100"/>
            <a:ext cx="2879725" cy="214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2" descr="https://upload.wikimedia.org/wikipedia/commons/thumb/f/fa/2008-08-01_Solar_eclipse_progression.jpg/250px-2008-08-01_Solar_eclipse_progression.jpg">
            <a:extLst>
              <a:ext uri="{FF2B5EF4-FFF2-40B4-BE49-F238E27FC236}">
                <a16:creationId xmlns:a16="http://schemas.microsoft.com/office/drawing/2014/main" id="{7471CB2E-B5D9-4869-81D3-3FC192578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2924175"/>
            <a:ext cx="2903538" cy="164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4" descr="ãphotoelectric effect einsteinãçåçæå°çµæ">
            <a:extLst>
              <a:ext uri="{FF2B5EF4-FFF2-40B4-BE49-F238E27FC236}">
                <a16:creationId xmlns:a16="http://schemas.microsoft.com/office/drawing/2014/main" id="{6B806778-8730-4215-9BD1-2DA443AE1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4803775"/>
            <a:ext cx="2913063" cy="163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標題 1">
            <a:extLst>
              <a:ext uri="{FF2B5EF4-FFF2-40B4-BE49-F238E27FC236}">
                <a16:creationId xmlns:a16="http://schemas.microsoft.com/office/drawing/2014/main" id="{CF2FCC22-23BC-4F02-85E0-37593F66C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000" b="1">
                <a:solidFill>
                  <a:srgbClr val="3333FF"/>
                </a:solidFill>
              </a:rPr>
              <a:t>期望獲得媒體青睞</a:t>
            </a:r>
            <a:r>
              <a:rPr lang="zh-CN" altLang="en-US" sz="1600" b="1">
                <a:solidFill>
                  <a:srgbClr val="3333FF"/>
                </a:solidFill>
              </a:rPr>
              <a:t>ㄌㄞˋ</a:t>
            </a:r>
            <a:r>
              <a:rPr lang="zh-TW" altLang="en-US" b="1">
                <a:solidFill>
                  <a:srgbClr val="3333FF"/>
                </a:solidFill>
              </a:rPr>
              <a:t>？</a:t>
            </a:r>
          </a:p>
        </p:txBody>
      </p:sp>
      <p:sp>
        <p:nvSpPr>
          <p:cNvPr id="9219" name="內容版面配置區 2">
            <a:extLst>
              <a:ext uri="{FF2B5EF4-FFF2-40B4-BE49-F238E27FC236}">
                <a16:creationId xmlns:a16="http://schemas.microsoft.com/office/drawing/2014/main" id="{6E490BFB-BC16-4807-913E-7295B082D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兩面刃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媒體疫情遠超過腸病毒疫情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虧得媒體的報導，讓防疫觀念深入人心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選擇性地報導</a:t>
            </a:r>
          </a:p>
        </p:txBody>
      </p:sp>
      <p:pic>
        <p:nvPicPr>
          <p:cNvPr id="9220" name="Picture 5" descr="ãdouble-edged swordãçåçæå°çµæ">
            <a:extLst>
              <a:ext uri="{FF2B5EF4-FFF2-40B4-BE49-F238E27FC236}">
                <a16:creationId xmlns:a16="http://schemas.microsoft.com/office/drawing/2014/main" id="{27C0F707-D377-43A7-9C8E-C1523B27A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4422775"/>
            <a:ext cx="3635375" cy="190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標題 1">
            <a:extLst>
              <a:ext uri="{FF2B5EF4-FFF2-40B4-BE49-F238E27FC236}">
                <a16:creationId xmlns:a16="http://schemas.microsoft.com/office/drawing/2014/main" id="{29D0212C-772D-466E-BDCA-319D59639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6600" b="1">
                <a:solidFill>
                  <a:srgbClr val="3333FF"/>
                </a:solidFill>
              </a:rPr>
              <a:t>雄雌「涇渭分明」</a:t>
            </a:r>
            <a:r>
              <a:rPr lang="zh-TW" altLang="en-US" sz="6600" b="1">
                <a:solidFill>
                  <a:srgbClr val="3333FF"/>
                </a:solidFill>
              </a:rPr>
              <a:t>？</a:t>
            </a:r>
          </a:p>
        </p:txBody>
      </p:sp>
      <p:sp>
        <p:nvSpPr>
          <p:cNvPr id="10243" name="內容版面配置區 2">
            <a:extLst>
              <a:ext uri="{FF2B5EF4-FFF2-40B4-BE49-F238E27FC236}">
                <a16:creationId xmlns:a16="http://schemas.microsoft.com/office/drawing/2014/main" id="{D2AD380D-E482-45CC-89CB-1651EA0FD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sz="2400" b="1">
                <a:solidFill>
                  <a:srgbClr val="009900"/>
                </a:solidFill>
              </a:rPr>
              <a:t>生理</a:t>
            </a:r>
            <a:r>
              <a:rPr lang="zh-TW" altLang="en-US" sz="2400" b="1">
                <a:solidFill>
                  <a:srgbClr val="009900"/>
                </a:solidFill>
              </a:rPr>
              <a:t>：</a:t>
            </a:r>
            <a:r>
              <a:rPr lang="zh-TW" altLang="zh-TW" sz="2400" b="1">
                <a:solidFill>
                  <a:srgbClr val="009900"/>
                </a:solidFill>
              </a:rPr>
              <a:t>生殖細胞發育不全、有</a:t>
            </a:r>
            <a:r>
              <a:rPr lang="en-US" altLang="zh-TW" sz="2400" b="1">
                <a:solidFill>
                  <a:srgbClr val="009900"/>
                </a:solidFill>
              </a:rPr>
              <a:t>Y</a:t>
            </a:r>
            <a:r>
              <a:rPr lang="zh-TW" altLang="zh-TW" sz="2400" b="1">
                <a:solidFill>
                  <a:srgbClr val="009900"/>
                </a:solidFill>
              </a:rPr>
              <a:t>染色體卻</a:t>
            </a:r>
            <a:r>
              <a:rPr lang="zh-TW" altLang="en-US" sz="2400" b="1">
                <a:solidFill>
                  <a:srgbClr val="009900"/>
                </a:solidFill>
              </a:rPr>
              <a:t>無</a:t>
            </a:r>
            <a:r>
              <a:rPr lang="zh-TW" altLang="zh-TW" sz="2400" b="1">
                <a:solidFill>
                  <a:srgbClr val="009900"/>
                </a:solidFill>
              </a:rPr>
              <a:t>功能</a:t>
            </a:r>
            <a:endParaRPr lang="en-US" altLang="zh-TW" sz="2400" b="1">
              <a:solidFill>
                <a:srgbClr val="009900"/>
              </a:solidFill>
            </a:endParaRPr>
          </a:p>
          <a:p>
            <a:r>
              <a:rPr lang="zh-TW" altLang="zh-TW" sz="2400" b="1">
                <a:solidFill>
                  <a:srgbClr val="009900"/>
                </a:solidFill>
              </a:rPr>
              <a:t>心理</a:t>
            </a:r>
            <a:r>
              <a:rPr lang="zh-TW" altLang="en-US" sz="2400" b="1">
                <a:solidFill>
                  <a:srgbClr val="009900"/>
                </a:solidFill>
              </a:rPr>
              <a:t>：</a:t>
            </a:r>
            <a:r>
              <a:rPr lang="zh-TW" altLang="zh-TW" sz="2400" b="1">
                <a:solidFill>
                  <a:srgbClr val="009900"/>
                </a:solidFill>
              </a:rPr>
              <a:t>認同另一性別</a:t>
            </a:r>
            <a:r>
              <a:rPr lang="zh-TW" altLang="en-US" sz="2400" b="1">
                <a:solidFill>
                  <a:srgbClr val="009900"/>
                </a:solidFill>
              </a:rPr>
              <a:t>（</a:t>
            </a:r>
            <a:r>
              <a:rPr lang="zh-TW" altLang="zh-TW" sz="2400" b="1">
                <a:solidFill>
                  <a:srgbClr val="009900"/>
                </a:solidFill>
              </a:rPr>
              <a:t>變性慾</a:t>
            </a:r>
            <a:r>
              <a:rPr lang="zh-TW" altLang="en-US" sz="2400" b="1">
                <a:solidFill>
                  <a:srgbClr val="009900"/>
                </a:solidFill>
              </a:rPr>
              <a:t>）</a:t>
            </a:r>
            <a:endParaRPr lang="en-US" altLang="zh-TW" sz="2400" b="1">
              <a:solidFill>
                <a:srgbClr val="009900"/>
              </a:solidFill>
            </a:endParaRPr>
          </a:p>
          <a:p>
            <a:r>
              <a:rPr lang="zh-TW" altLang="zh-TW" sz="2400" b="1">
                <a:solidFill>
                  <a:srgbClr val="009900"/>
                </a:solidFill>
              </a:rPr>
              <a:t>大陸武漢婦人的丈夫失蹤</a:t>
            </a:r>
            <a:r>
              <a:rPr lang="en-US" altLang="zh-TW" sz="2400" b="1">
                <a:solidFill>
                  <a:srgbClr val="009900"/>
                </a:solidFill>
              </a:rPr>
              <a:t>2</a:t>
            </a:r>
            <a:r>
              <a:rPr lang="zh-TW" altLang="zh-TW" sz="2400" b="1">
                <a:solidFill>
                  <a:srgbClr val="009900"/>
                </a:solidFill>
              </a:rPr>
              <a:t>年，偶然撞見時才知他已變性嫁為人妻，想告他重婚，但律師也</a:t>
            </a:r>
            <a:r>
              <a:rPr lang="zh-TW" altLang="en-US" sz="2400" b="1">
                <a:solidFill>
                  <a:srgbClr val="009900"/>
                </a:solidFill>
              </a:rPr>
              <a:t>沒輒</a:t>
            </a:r>
            <a:endParaRPr lang="en-US" altLang="zh-TW" sz="2400" b="1">
              <a:solidFill>
                <a:srgbClr val="009900"/>
              </a:solidFill>
            </a:endParaRPr>
          </a:p>
          <a:p>
            <a:r>
              <a:rPr lang="zh-TW" altLang="en-US" sz="2400" b="1">
                <a:solidFill>
                  <a:srgbClr val="009900"/>
                </a:solidFill>
              </a:rPr>
              <a:t>同性戀</a:t>
            </a:r>
          </a:p>
        </p:txBody>
      </p:sp>
      <p:pic>
        <p:nvPicPr>
          <p:cNvPr id="10244" name="Picture 2" descr="ãç·æ§XYæè²é«ãçåçæå°çµæ">
            <a:extLst>
              <a:ext uri="{FF2B5EF4-FFF2-40B4-BE49-F238E27FC236}">
                <a16:creationId xmlns:a16="http://schemas.microsoft.com/office/drawing/2014/main" id="{3BA23251-2003-44C0-9D39-E72AD1DEC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4221163"/>
            <a:ext cx="3687763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圖片 3">
            <a:extLst>
              <a:ext uri="{FF2B5EF4-FFF2-40B4-BE49-F238E27FC236}">
                <a16:creationId xmlns:a16="http://schemas.microsoft.com/office/drawing/2014/main" id="{60196A18-0FA4-42FD-A502-55FD88987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3795713"/>
            <a:ext cx="2287588" cy="230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標題 1">
            <a:extLst>
              <a:ext uri="{FF2B5EF4-FFF2-40B4-BE49-F238E27FC236}">
                <a16:creationId xmlns:a16="http://schemas.microsoft.com/office/drawing/2014/main" id="{4832BDD6-DBE9-4E95-B807-5DAC12C1A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500" b="1">
                <a:solidFill>
                  <a:srgbClr val="3333FF"/>
                </a:solidFill>
              </a:rPr>
              <a:t>支持生命</a:t>
            </a:r>
            <a:r>
              <a:rPr lang="en-US" altLang="zh-TW" sz="1200" b="1">
                <a:solidFill>
                  <a:srgbClr val="3333FF"/>
                </a:solidFill>
              </a:rPr>
              <a:t>pro-life</a:t>
            </a:r>
            <a:r>
              <a:rPr lang="zh-TW" altLang="en-US" sz="1200" b="1">
                <a:solidFill>
                  <a:srgbClr val="3333FF"/>
                </a:solidFill>
              </a:rPr>
              <a:t>反對墮胎</a:t>
            </a:r>
            <a:r>
              <a:rPr lang="zh-TW" altLang="en-US" sz="4500" b="1">
                <a:solidFill>
                  <a:srgbClr val="3333FF"/>
                </a:solidFill>
              </a:rPr>
              <a:t>支持選擇</a:t>
            </a:r>
            <a:r>
              <a:rPr lang="en-US" altLang="zh-TW" sz="1200" b="1">
                <a:solidFill>
                  <a:srgbClr val="3333FF"/>
                </a:solidFill>
              </a:rPr>
              <a:t>  pro-choice</a:t>
            </a:r>
            <a:r>
              <a:rPr lang="zh-TW" altLang="en-US" sz="1200" b="1">
                <a:solidFill>
                  <a:srgbClr val="3333FF"/>
                </a:solidFill>
              </a:rPr>
              <a:t>自由抉擇</a:t>
            </a:r>
            <a:endParaRPr lang="zh-TW" altLang="en-US">
              <a:solidFill>
                <a:srgbClr val="3333FF"/>
              </a:solidFill>
            </a:endParaRPr>
          </a:p>
        </p:txBody>
      </p:sp>
      <p:sp>
        <p:nvSpPr>
          <p:cNvPr id="11267" name="內容版面配置區 2">
            <a:extLst>
              <a:ext uri="{FF2B5EF4-FFF2-40B4-BE49-F238E27FC236}">
                <a16:creationId xmlns:a16="http://schemas.microsoft.com/office/drawing/2014/main" id="{A380E68D-B4C3-49CA-8EB3-87ECA374C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b="1">
                <a:solidFill>
                  <a:srgbClr val="009900"/>
                </a:solidFill>
              </a:rPr>
              <a:t>支持生命：生命在受孕時</a:t>
            </a:r>
            <a:r>
              <a:rPr lang="zh-TW" altLang="en-US" sz="1200" b="1">
                <a:solidFill>
                  <a:srgbClr val="009900"/>
                </a:solidFill>
              </a:rPr>
              <a:t>（懷胎</a:t>
            </a:r>
            <a:r>
              <a:rPr lang="en-US" altLang="zh-TW" sz="1200" b="1">
                <a:solidFill>
                  <a:srgbClr val="009900"/>
                </a:solidFill>
              </a:rPr>
              <a:t>0</a:t>
            </a:r>
            <a:r>
              <a:rPr lang="zh-TW" altLang="en-US" sz="1200" b="1">
                <a:solidFill>
                  <a:srgbClr val="009900"/>
                </a:solidFill>
              </a:rPr>
              <a:t>月）</a:t>
            </a:r>
            <a:r>
              <a:rPr lang="zh-TW" altLang="en-US" sz="2400" b="1">
                <a:solidFill>
                  <a:srgbClr val="009900"/>
                </a:solidFill>
              </a:rPr>
              <a:t>開始，生命與非生命的界線</a:t>
            </a:r>
            <a:endParaRPr lang="en-US" altLang="zh-TW" sz="2400" b="1">
              <a:solidFill>
                <a:srgbClr val="009900"/>
              </a:solidFill>
            </a:endParaRPr>
          </a:p>
          <a:p>
            <a:r>
              <a:rPr lang="zh-TW" altLang="en-US" sz="2400" b="1">
                <a:solidFill>
                  <a:srgbClr val="009900"/>
                </a:solidFill>
              </a:rPr>
              <a:t>「支持選擇」觀點則移動此界線</a:t>
            </a:r>
            <a:r>
              <a:rPr lang="zh-TW" altLang="en-US" sz="1200" b="1">
                <a:solidFill>
                  <a:srgbClr val="009900"/>
                </a:solidFill>
              </a:rPr>
              <a:t>（</a:t>
            </a:r>
            <a:r>
              <a:rPr lang="en-US" altLang="zh-TW" sz="1200" b="1">
                <a:solidFill>
                  <a:srgbClr val="009900"/>
                </a:solidFill>
              </a:rPr>
              <a:t>0</a:t>
            </a:r>
            <a:r>
              <a:rPr lang="zh-TW" altLang="en-US" sz="1200" b="1">
                <a:solidFill>
                  <a:srgbClr val="009900"/>
                </a:solidFill>
              </a:rPr>
              <a:t>月～</a:t>
            </a:r>
            <a:r>
              <a:rPr lang="en-US" altLang="zh-TW" sz="1200" b="1">
                <a:solidFill>
                  <a:srgbClr val="009900"/>
                </a:solidFill>
              </a:rPr>
              <a:t>9</a:t>
            </a:r>
            <a:r>
              <a:rPr lang="zh-TW" altLang="en-US" sz="1200" b="1">
                <a:solidFill>
                  <a:srgbClr val="009900"/>
                </a:solidFill>
              </a:rPr>
              <a:t>月）</a:t>
            </a:r>
            <a:endParaRPr lang="en-US" altLang="zh-TW" sz="1200" b="1">
              <a:solidFill>
                <a:srgbClr val="009900"/>
              </a:solidFill>
            </a:endParaRPr>
          </a:p>
          <a:p>
            <a:r>
              <a:rPr lang="zh-TW" altLang="en-US" sz="2400" b="1">
                <a:solidFill>
                  <a:srgbClr val="009900"/>
                </a:solidFill>
              </a:rPr>
              <a:t>界線在受精後三個月</a:t>
            </a:r>
            <a:r>
              <a:rPr lang="zh-TW" altLang="en-US" sz="1200" b="1">
                <a:solidFill>
                  <a:srgbClr val="009900"/>
                </a:solidFill>
              </a:rPr>
              <a:t>（受精卵在三個月後不可墮胎）</a:t>
            </a:r>
            <a:r>
              <a:rPr lang="en-US" altLang="zh-TW" sz="1200" b="1">
                <a:solidFill>
                  <a:srgbClr val="009900"/>
                </a:solidFill>
              </a:rPr>
              <a:t>1973</a:t>
            </a:r>
            <a:r>
              <a:rPr lang="zh-TW" altLang="en-US" sz="1200" b="1">
                <a:solidFill>
                  <a:srgbClr val="009900"/>
                </a:solidFill>
              </a:rPr>
              <a:t>年美國最高法院判決</a:t>
            </a:r>
          </a:p>
        </p:txBody>
      </p:sp>
      <p:pic>
        <p:nvPicPr>
          <p:cNvPr id="11268" name="圖片 3">
            <a:extLst>
              <a:ext uri="{FF2B5EF4-FFF2-40B4-BE49-F238E27FC236}">
                <a16:creationId xmlns:a16="http://schemas.microsoft.com/office/drawing/2014/main" id="{394E3286-D3DC-4AFF-8526-98F45A805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3933825"/>
            <a:ext cx="5448300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預設簡報設計">
  <a:themeElements>
    <a:clrScheme name="預設簡報設計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預設簡報設計">
      <a:majorFont>
        <a:latin typeface="Times New Roman"/>
        <a:ea typeface="新細明體"/>
        <a:cs typeface=""/>
      </a:majorFont>
      <a:minorFont>
        <a:latin typeface="Times New Roman"/>
        <a:ea typeface="新細明體"/>
        <a:cs typeface=""/>
      </a:minorFont>
    </a:fontScheme>
    <a:fmtScheme name="壁窗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29303</TotalTime>
  <Words>1741</Words>
  <Application>Microsoft Office PowerPoint</Application>
  <PresentationFormat>如螢幕大小 (4:3)</PresentationFormat>
  <Paragraphs>212</Paragraphs>
  <Slides>50</Slides>
  <Notes>2</Notes>
  <HiddenSlides>0</HiddenSlides>
  <MMClips>0</MMClips>
  <ScaleCrop>false</ScaleCrop>
  <HeadingPairs>
    <vt:vector size="8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3</vt:i4>
      </vt:variant>
      <vt:variant>
        <vt:lpstr>投影片標題</vt:lpstr>
      </vt:variant>
      <vt:variant>
        <vt:i4>50</vt:i4>
      </vt:variant>
    </vt:vector>
  </HeadingPairs>
  <TitlesOfParts>
    <vt:vector size="58" baseType="lpstr">
      <vt:lpstr>Times New Roman</vt:lpstr>
      <vt:lpstr>新細明體</vt:lpstr>
      <vt:lpstr>Arial</vt:lpstr>
      <vt:lpstr>Wingdings</vt:lpstr>
      <vt:lpstr>預設簡報設計</vt:lpstr>
      <vt:lpstr>美工圖案</vt:lpstr>
      <vt:lpstr>Microsoft Word 文件</vt:lpstr>
      <vt:lpstr>Microsoft Word 圖片</vt:lpstr>
      <vt:lpstr>看待之道</vt:lpstr>
      <vt:lpstr>PowerPoint 簡報</vt:lpstr>
      <vt:lpstr>PowerPoint 簡報</vt:lpstr>
      <vt:lpstr>目錄</vt:lpstr>
      <vt:lpstr>因應對生</vt:lpstr>
      <vt:lpstr>光明與黑暗</vt:lpstr>
      <vt:lpstr>期望獲得媒體青睞ㄌㄞˋ？</vt:lpstr>
      <vt:lpstr>雄雌「涇渭分明」？</vt:lpstr>
      <vt:lpstr>支持生命pro-life反對墮胎支持選擇  pro-choice自由抉擇</vt:lpstr>
      <vt:lpstr>模糊論</vt:lpstr>
      <vt:lpstr>模糊思考</vt:lpstr>
      <vt:lpstr>    二分法 </vt:lpstr>
      <vt:lpstr>敵我用語相反 選舉時解讀抽籤的二分法</vt:lpstr>
      <vt:lpstr>PowerPoint 簡報</vt:lpstr>
      <vt:lpstr>心態可調（模糊）</vt:lpstr>
      <vt:lpstr>「毒物」是什麼？</vt:lpstr>
      <vt:lpstr>理性-5 關鍵：劑量</vt:lpstr>
      <vt:lpstr>「可能」的意思 知定量？</vt:lpstr>
      <vt:lpstr>權衡福祉、風險 會定量？</vt:lpstr>
      <vt:lpstr>二元 → 多元</vt:lpstr>
      <vt:lpstr>二元現象</vt:lpstr>
      <vt:lpstr>生物多樣性：易生態穩定</vt:lpstr>
      <vt:lpstr>相信的力量 不信←半信半疑→相信 </vt:lpstr>
      <vt:lpstr>比哥梅利恩效應</vt:lpstr>
      <vt:lpstr>安慰劑效應  placebo effect 療效來自「相信有效」</vt:lpstr>
      <vt:lpstr>「認知」的威力</vt:lpstr>
      <vt:lpstr>PowerPoint 簡報</vt:lpstr>
      <vt:lpstr>想像力、知識 熟重？</vt:lpstr>
      <vt:lpstr>名人的催眠術</vt:lpstr>
      <vt:lpstr>學而不思則罔，思而不學則殆</vt:lpstr>
      <vt:lpstr>有色眼鏡《列子》</vt:lpstr>
      <vt:lpstr>哈茲修辭定律 Hartz</vt:lpstr>
      <vt:lpstr>相信誰？</vt:lpstr>
      <vt:lpstr>東西之道東西方的差異？</vt:lpstr>
      <vt:lpstr>為子祈禱文</vt:lpstr>
      <vt:lpstr>PowerPoint 簡報</vt:lpstr>
      <vt:lpstr>格列佛遊記</vt:lpstr>
      <vt:lpstr>西遊記的文藝與科幻</vt:lpstr>
      <vt:lpstr>PowerPoint 簡報</vt:lpstr>
      <vt:lpstr>投入職場的故事 1</vt:lpstr>
      <vt:lpstr>投入職場的故事 2</vt:lpstr>
      <vt:lpstr>價值判斷</vt:lpstr>
      <vt:lpstr>以恐懼為賣點</vt:lpstr>
      <vt:lpstr>菁英 vs 普羅</vt:lpstr>
      <vt:lpstr>權利 vs 義務</vt:lpstr>
      <vt:lpstr>自由 vs 責任</vt:lpstr>
      <vt:lpstr>責任≧自由</vt:lpstr>
      <vt:lpstr>「成功」？</vt:lpstr>
      <vt:lpstr>視野</vt:lpstr>
      <vt:lpstr>登泰山而小天下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簡大</cp:lastModifiedBy>
  <cp:revision>2260</cp:revision>
  <dcterms:created xsi:type="dcterms:W3CDTF">2007-05-26T05:00:18Z</dcterms:created>
  <dcterms:modified xsi:type="dcterms:W3CDTF">2020-07-22T16:50:20Z</dcterms:modified>
</cp:coreProperties>
</file>